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75" r:id="rId8"/>
    <p:sldId id="276" r:id="rId9"/>
    <p:sldId id="277" r:id="rId10"/>
    <p:sldId id="265" r:id="rId11"/>
    <p:sldId id="266" r:id="rId12"/>
    <p:sldId id="260" r:id="rId13"/>
    <p:sldId id="261" r:id="rId14"/>
    <p:sldId id="267" r:id="rId15"/>
    <p:sldId id="269" r:id="rId16"/>
    <p:sldId id="304" r:id="rId17"/>
    <p:sldId id="306" r:id="rId18"/>
    <p:sldId id="308" r:id="rId19"/>
    <p:sldId id="305" r:id="rId20"/>
    <p:sldId id="307" r:id="rId21"/>
    <p:sldId id="309" r:id="rId22"/>
    <p:sldId id="271" r:id="rId23"/>
    <p:sldId id="272" r:id="rId24"/>
    <p:sldId id="274" r:id="rId25"/>
    <p:sldId id="292" r:id="rId26"/>
    <p:sldId id="278" r:id="rId27"/>
    <p:sldId id="291" r:id="rId28"/>
    <p:sldId id="298" r:id="rId29"/>
    <p:sldId id="295" r:id="rId30"/>
    <p:sldId id="296" r:id="rId31"/>
    <p:sldId id="279" r:id="rId32"/>
    <p:sldId id="281" r:id="rId33"/>
    <p:sldId id="284" r:id="rId34"/>
    <p:sldId id="286" r:id="rId35"/>
    <p:sldId id="285" r:id="rId36"/>
    <p:sldId id="282" r:id="rId37"/>
    <p:sldId id="302" r:id="rId38"/>
    <p:sldId id="311" r:id="rId39"/>
    <p:sldId id="303" r:id="rId40"/>
    <p:sldId id="313" r:id="rId41"/>
    <p:sldId id="310" r:id="rId42"/>
    <p:sldId id="312" r:id="rId43"/>
    <p:sldId id="289" r:id="rId44"/>
    <p:sldId id="287" r:id="rId45"/>
    <p:sldId id="301" r:id="rId46"/>
    <p:sldId id="290" r:id="rId47"/>
    <p:sldId id="288" r:id="rId48"/>
    <p:sldId id="283"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56F79-904D-404C-9A7B-18098102C0B6}" v="3" dt="2023-11-09T07:49:37.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99" d="100"/>
          <a:sy n="99" d="100"/>
        </p:scale>
        <p:origin x="128" y="264"/>
      </p:cViewPr>
      <p:guideLst/>
    </p:cSldViewPr>
  </p:slideViewPr>
  <p:notesTextViewPr>
    <p:cViewPr>
      <p:scale>
        <a:sx n="1" d="1"/>
        <a:sy n="1" d="1"/>
      </p:scale>
      <p:origin x="0" y="0"/>
    </p:cViewPr>
  </p:notesTextViewPr>
  <p:sorterViewPr>
    <p:cViewPr>
      <p:scale>
        <a:sx n="100" d="100"/>
        <a:sy n="100" d="100"/>
      </p:scale>
      <p:origin x="0" y="-22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880C7-1A11-22DE-2255-6C86F499B46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69E0D596-1687-D70B-EE6F-6E69CE5C2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B3504469-06FF-FA88-22ED-012CCE647C16}"/>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5" name="Espace réservé du pied de page 4">
            <a:extLst>
              <a:ext uri="{FF2B5EF4-FFF2-40B4-BE49-F238E27FC236}">
                <a16:creationId xmlns:a16="http://schemas.microsoft.com/office/drawing/2014/main" id="{8FDA01B3-3854-49B5-D639-636F26BE903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17A2FB2-F45F-6EB8-D225-5D704CF44269}"/>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93970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361B13-124D-CA6F-8E9A-23D9E803ACD3}"/>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5AFD7634-4D1A-D494-3435-95E1B1B6A6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1AC354D-C307-C83C-C83F-2A3C7E189E44}"/>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5" name="Espace réservé du pied de page 4">
            <a:extLst>
              <a:ext uri="{FF2B5EF4-FFF2-40B4-BE49-F238E27FC236}">
                <a16:creationId xmlns:a16="http://schemas.microsoft.com/office/drawing/2014/main" id="{D703D981-8840-34F2-4653-C99C25FD173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B50C47EE-4A90-3213-22E4-5D2240082A46}"/>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412642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9B9E767-282E-E734-EB68-C9D5DD9157E6}"/>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B2A1741C-4B9E-6CE6-1E68-1CD904601AF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187490D-A1CA-275F-2B45-9AC06C32F75F}"/>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5" name="Espace réservé du pied de page 4">
            <a:extLst>
              <a:ext uri="{FF2B5EF4-FFF2-40B4-BE49-F238E27FC236}">
                <a16:creationId xmlns:a16="http://schemas.microsoft.com/office/drawing/2014/main" id="{DD81ECB4-FC2C-BB65-BFD7-6ACD310EF8D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B7719532-283E-ECF2-D6A5-64621533FCA2}"/>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313908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88F7F7-784F-8659-4DE3-6BC118E00241}"/>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3FC51B30-5F48-1E04-15B6-46C6682DF8A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C2EDC63-434C-EE6D-B557-E104164B5C42}"/>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5" name="Espace réservé du pied de page 4">
            <a:extLst>
              <a:ext uri="{FF2B5EF4-FFF2-40B4-BE49-F238E27FC236}">
                <a16:creationId xmlns:a16="http://schemas.microsoft.com/office/drawing/2014/main" id="{76B3F209-417A-A61E-6E10-5F7798B8728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CA9045A-E5D8-F7BD-E142-DA0A23441E1A}"/>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302249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9346C1-2CC5-A3D0-6D11-C65AB82EBAE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3AB3D775-786A-6B3D-DD53-DA8D1F2680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9D35E0F-E0C6-517B-0185-C573589788A9}"/>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5" name="Espace réservé du pied de page 4">
            <a:extLst>
              <a:ext uri="{FF2B5EF4-FFF2-40B4-BE49-F238E27FC236}">
                <a16:creationId xmlns:a16="http://schemas.microsoft.com/office/drawing/2014/main" id="{66A1AD58-C20B-134D-65C2-C4B1CF48637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E1F6FB6-EE6C-7C24-9BCB-A913D20CB1ED}"/>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97924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E45113-E5DB-69D4-6203-EB733FDF6251}"/>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88BF0E9C-A9B8-CC96-291A-31D2FE44611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0129926F-8D16-A1F8-A947-6037F123C50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AAAC39B2-43B4-4897-4A0F-873FAB2032EC}"/>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6" name="Espace réservé du pied de page 5">
            <a:extLst>
              <a:ext uri="{FF2B5EF4-FFF2-40B4-BE49-F238E27FC236}">
                <a16:creationId xmlns:a16="http://schemas.microsoft.com/office/drawing/2014/main" id="{2DDD7ECB-31D9-3B7C-D8EE-7FB2996C116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19835933-34CD-4DF0-841F-441460E3B3B2}"/>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27060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5BCA91-0A2A-E0FA-72E6-A6E042A60E2F}"/>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9968EC3C-A04A-B696-59B8-80CDB28DD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22851F9-C468-EC5D-9A14-C569FB2E09E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BCAC6F2A-AB0D-3094-F68D-4BD8B02EA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B011298-3FAD-338E-F02C-7629433FA5B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72ADF456-67F3-4E50-7ACC-DCBAE9282E06}"/>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8" name="Espace réservé du pied de page 7">
            <a:extLst>
              <a:ext uri="{FF2B5EF4-FFF2-40B4-BE49-F238E27FC236}">
                <a16:creationId xmlns:a16="http://schemas.microsoft.com/office/drawing/2014/main" id="{4A1E3342-2213-6DE6-D3F0-2EF0C7781682}"/>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E5CE16F4-C1D4-69C2-A5C1-E4F6E0BAAF7F}"/>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952281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5BCD21-B0C5-E10D-F3C5-4BAC31E6BE38}"/>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33D7F2F9-3385-BF1B-7504-A852DE47AED0}"/>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4" name="Espace réservé du pied de page 3">
            <a:extLst>
              <a:ext uri="{FF2B5EF4-FFF2-40B4-BE49-F238E27FC236}">
                <a16:creationId xmlns:a16="http://schemas.microsoft.com/office/drawing/2014/main" id="{29B8767C-8DA0-7192-E1FC-16B6471F91E6}"/>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2DDD5A14-D45E-A6C9-F986-7D3E84E8352B}"/>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257260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47348B-D59E-65C9-E308-91ECB1523B2D}"/>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3" name="Espace réservé du pied de page 2">
            <a:extLst>
              <a:ext uri="{FF2B5EF4-FFF2-40B4-BE49-F238E27FC236}">
                <a16:creationId xmlns:a16="http://schemas.microsoft.com/office/drawing/2014/main" id="{11A3D9B9-4D50-7E9C-8161-639B831DE0E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61F6EBEC-3F69-71B7-621E-AC9627BFDE54}"/>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322273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E6AB6B-0420-B040-B531-35D65B4E6D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3BCB7372-60B4-7D0F-9359-5D88C5F82C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F0FF5CF7-EC16-208D-81CE-22C8B899E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04FB40-E24D-6CC7-A7EE-34297170553D}"/>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6" name="Espace réservé du pied de page 5">
            <a:extLst>
              <a:ext uri="{FF2B5EF4-FFF2-40B4-BE49-F238E27FC236}">
                <a16:creationId xmlns:a16="http://schemas.microsoft.com/office/drawing/2014/main" id="{87F3CC5B-87D1-F328-BAA4-F57DC2723722}"/>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9466CA9A-A9A8-C539-19E1-F78ECD72DE35}"/>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145817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1B080-5C10-E0A9-ADFA-1A405246D13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78363B3B-4A76-0F69-7026-CDC363C7DF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B43E3FE9-EA40-0AEE-D1F5-0E5E86702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A08252-72BC-B174-C032-E0BFC27A1D8C}"/>
              </a:ext>
            </a:extLst>
          </p:cNvPr>
          <p:cNvSpPr>
            <a:spLocks noGrp="1"/>
          </p:cNvSpPr>
          <p:nvPr>
            <p:ph type="dt" sz="half" idx="10"/>
          </p:nvPr>
        </p:nvSpPr>
        <p:spPr/>
        <p:txBody>
          <a:bodyPr/>
          <a:lstStyle/>
          <a:p>
            <a:fld id="{CEA9CF17-0DC9-43AD-9F54-EFB442968B81}" type="datetimeFigureOut">
              <a:rPr lang="fr-BE" smtClean="0"/>
              <a:t>09-11-23</a:t>
            </a:fld>
            <a:endParaRPr lang="fr-BE"/>
          </a:p>
        </p:txBody>
      </p:sp>
      <p:sp>
        <p:nvSpPr>
          <p:cNvPr id="6" name="Espace réservé du pied de page 5">
            <a:extLst>
              <a:ext uri="{FF2B5EF4-FFF2-40B4-BE49-F238E27FC236}">
                <a16:creationId xmlns:a16="http://schemas.microsoft.com/office/drawing/2014/main" id="{D03C0C9E-6DBE-791E-4E99-A154A07C3DFA}"/>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C3C31E2-B921-A3FC-6A39-D59A5FD38D62}"/>
              </a:ext>
            </a:extLst>
          </p:cNvPr>
          <p:cNvSpPr>
            <a:spLocks noGrp="1"/>
          </p:cNvSpPr>
          <p:nvPr>
            <p:ph type="sldNum" sz="quarter" idx="12"/>
          </p:nvPr>
        </p:nvSpPr>
        <p:spPr/>
        <p:txBody>
          <a:bodyPr/>
          <a:lstStyle/>
          <a:p>
            <a:fld id="{971D9936-0F40-410B-8994-4A28CA5E687A}" type="slidenum">
              <a:rPr lang="fr-BE" smtClean="0"/>
              <a:t>‹N°›</a:t>
            </a:fld>
            <a:endParaRPr lang="fr-BE"/>
          </a:p>
        </p:txBody>
      </p:sp>
    </p:spTree>
    <p:extLst>
      <p:ext uri="{BB962C8B-B14F-4D97-AF65-F5344CB8AC3E}">
        <p14:creationId xmlns:p14="http://schemas.microsoft.com/office/powerpoint/2010/main" val="76459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ABAB55E-9B7B-0AD3-C1FD-CB6795A18F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20DCBCC7-2E9C-CEFD-E63A-FC5F219B6E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822D23C-D7C3-2850-6645-707D595F75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9CF17-0DC9-43AD-9F54-EFB442968B81}" type="datetimeFigureOut">
              <a:rPr lang="fr-BE" smtClean="0"/>
              <a:t>09-11-23</a:t>
            </a:fld>
            <a:endParaRPr lang="fr-BE"/>
          </a:p>
        </p:txBody>
      </p:sp>
      <p:sp>
        <p:nvSpPr>
          <p:cNvPr id="5" name="Espace réservé du pied de page 4">
            <a:extLst>
              <a:ext uri="{FF2B5EF4-FFF2-40B4-BE49-F238E27FC236}">
                <a16:creationId xmlns:a16="http://schemas.microsoft.com/office/drawing/2014/main" id="{AE03D7A7-35C8-F7AA-039C-5D39888614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444189FF-B5A8-AA45-C956-8D53B8C0F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D9936-0F40-410B-8994-4A28CA5E687A}" type="slidenum">
              <a:rPr lang="fr-BE" smtClean="0"/>
              <a:t>‹N°›</a:t>
            </a:fld>
            <a:endParaRPr lang="fr-BE"/>
          </a:p>
        </p:txBody>
      </p:sp>
    </p:spTree>
    <p:extLst>
      <p:ext uri="{BB962C8B-B14F-4D97-AF65-F5344CB8AC3E}">
        <p14:creationId xmlns:p14="http://schemas.microsoft.com/office/powerpoint/2010/main" val="151435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CF33FF2-F4F9-4D2A-1347-7F5328791542}"/>
              </a:ext>
            </a:extLst>
          </p:cNvPr>
          <p:cNvSpPr>
            <a:spLocks noGrp="1"/>
          </p:cNvSpPr>
          <p:nvPr>
            <p:ph type="title"/>
          </p:nvPr>
        </p:nvSpPr>
        <p:spPr/>
        <p:txBody>
          <a:bodyPr/>
          <a:lstStyle/>
          <a:p>
            <a:r>
              <a:rPr lang="fr-BE" dirty="0"/>
              <a:t>SOIREE -RENCONTRE</a:t>
            </a:r>
          </a:p>
        </p:txBody>
      </p:sp>
      <p:pic>
        <p:nvPicPr>
          <p:cNvPr id="8" name="Espace réservé du contenu 7" descr="Une image contenant Police, logo, texte, Graphique&#10;&#10;Description générée automatiquement">
            <a:extLst>
              <a:ext uri="{FF2B5EF4-FFF2-40B4-BE49-F238E27FC236}">
                <a16:creationId xmlns:a16="http://schemas.microsoft.com/office/drawing/2014/main" id="{0B59FF0F-C8AF-FFBD-E30C-90B459931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89288"/>
            <a:ext cx="6172200" cy="4069899"/>
          </a:xfrm>
        </p:spPr>
      </p:pic>
      <p:sp>
        <p:nvSpPr>
          <p:cNvPr id="6" name="Espace réservé du texte 5">
            <a:extLst>
              <a:ext uri="{FF2B5EF4-FFF2-40B4-BE49-F238E27FC236}">
                <a16:creationId xmlns:a16="http://schemas.microsoft.com/office/drawing/2014/main" id="{83075187-ECE5-6986-7989-84524C980CBC}"/>
              </a:ext>
            </a:extLst>
          </p:cNvPr>
          <p:cNvSpPr>
            <a:spLocks noGrp="1"/>
          </p:cNvSpPr>
          <p:nvPr>
            <p:ph type="body" sz="half" idx="2"/>
          </p:nvPr>
        </p:nvSpPr>
        <p:spPr/>
        <p:txBody>
          <a:bodyPr/>
          <a:lstStyle/>
          <a:p>
            <a:r>
              <a:rPr lang="fr-BE" dirty="0"/>
              <a:t>LESIONS MENISCALES ET GONARTHROSE</a:t>
            </a:r>
          </a:p>
          <a:p>
            <a:r>
              <a:rPr lang="fr-BE" dirty="0"/>
              <a:t>Stéphane Delcroix</a:t>
            </a:r>
          </a:p>
          <a:p>
            <a:endParaRPr lang="fr-BE" dirty="0"/>
          </a:p>
          <a:p>
            <a:endParaRPr lang="fr-BE" dirty="0"/>
          </a:p>
          <a:p>
            <a:endParaRPr lang="fr-BE" dirty="0"/>
          </a:p>
          <a:p>
            <a:endParaRPr lang="fr-BE" dirty="0"/>
          </a:p>
          <a:p>
            <a:r>
              <a:rPr lang="fr-BE" dirty="0"/>
              <a:t>                           </a:t>
            </a:r>
          </a:p>
        </p:txBody>
      </p:sp>
    </p:spTree>
    <p:extLst>
      <p:ext uri="{BB962C8B-B14F-4D97-AF65-F5344CB8AC3E}">
        <p14:creationId xmlns:p14="http://schemas.microsoft.com/office/powerpoint/2010/main" val="422171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3" name="Image 2">
            <a:extLst>
              <a:ext uri="{FF2B5EF4-FFF2-40B4-BE49-F238E27FC236}">
                <a16:creationId xmlns:a16="http://schemas.microsoft.com/office/drawing/2014/main" id="{12F8C4F9-66C0-2335-8591-68D3F834D499}"/>
              </a:ext>
            </a:extLst>
          </p:cNvPr>
          <p:cNvPicPr>
            <a:picLocks noChangeAspect="1"/>
          </p:cNvPicPr>
          <p:nvPr/>
        </p:nvPicPr>
        <p:blipFill>
          <a:blip r:embed="rId3"/>
          <a:stretch>
            <a:fillRect/>
          </a:stretch>
        </p:blipFill>
        <p:spPr>
          <a:xfrm>
            <a:off x="3122437" y="1858108"/>
            <a:ext cx="9137625" cy="10121684"/>
          </a:xfrm>
          <a:prstGeom prst="rect">
            <a:avLst/>
          </a:prstGeom>
        </p:spPr>
      </p:pic>
      <p:sp>
        <p:nvSpPr>
          <p:cNvPr id="5" name="Espace réservé du contenu 4">
            <a:extLst>
              <a:ext uri="{FF2B5EF4-FFF2-40B4-BE49-F238E27FC236}">
                <a16:creationId xmlns:a16="http://schemas.microsoft.com/office/drawing/2014/main" id="{3D131133-632D-593B-5038-E79D5F7FA451}"/>
              </a:ext>
            </a:extLst>
          </p:cNvPr>
          <p:cNvSpPr>
            <a:spLocks noGrp="1"/>
          </p:cNvSpPr>
          <p:nvPr>
            <p:ph sz="quarter" idx="4"/>
          </p:nvPr>
        </p:nvSpPr>
        <p:spPr/>
        <p:txBody>
          <a:bodyPr/>
          <a:lstStyle/>
          <a:p>
            <a:endParaRPr lang="fr-BE" dirty="0"/>
          </a:p>
        </p:txBody>
      </p:sp>
    </p:spTree>
    <p:extLst>
      <p:ext uri="{BB962C8B-B14F-4D97-AF65-F5344CB8AC3E}">
        <p14:creationId xmlns:p14="http://schemas.microsoft.com/office/powerpoint/2010/main" val="3669124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12" name="Espace réservé du contenu 11">
            <a:extLst>
              <a:ext uri="{FF2B5EF4-FFF2-40B4-BE49-F238E27FC236}">
                <a16:creationId xmlns:a16="http://schemas.microsoft.com/office/drawing/2014/main" id="{A6F05CCE-0F22-953D-60E9-690DAA1903BC}"/>
              </a:ext>
            </a:extLst>
          </p:cNvPr>
          <p:cNvPicPr>
            <a:picLocks noGrp="1" noChangeAspect="1"/>
          </p:cNvPicPr>
          <p:nvPr>
            <p:ph sz="quarter" idx="4"/>
          </p:nvPr>
        </p:nvPicPr>
        <p:blipFill>
          <a:blip r:embed="rId3"/>
          <a:stretch>
            <a:fillRect/>
          </a:stretch>
        </p:blipFill>
        <p:spPr>
          <a:xfrm>
            <a:off x="3850053" y="-4834858"/>
            <a:ext cx="8341947" cy="11177954"/>
          </a:xfrm>
        </p:spPr>
      </p:pic>
      <p:pic>
        <p:nvPicPr>
          <p:cNvPr id="3" name="Image 2">
            <a:extLst>
              <a:ext uri="{FF2B5EF4-FFF2-40B4-BE49-F238E27FC236}">
                <a16:creationId xmlns:a16="http://schemas.microsoft.com/office/drawing/2014/main" id="{12F8C4F9-66C0-2335-8591-68D3F834D499}"/>
              </a:ext>
            </a:extLst>
          </p:cNvPr>
          <p:cNvPicPr>
            <a:picLocks noChangeAspect="1"/>
          </p:cNvPicPr>
          <p:nvPr/>
        </p:nvPicPr>
        <p:blipFill>
          <a:blip r:embed="rId4"/>
          <a:stretch>
            <a:fillRect/>
          </a:stretch>
        </p:blipFill>
        <p:spPr>
          <a:xfrm>
            <a:off x="3071674" y="-878889"/>
            <a:ext cx="10212282" cy="9936917"/>
          </a:xfrm>
          <a:prstGeom prst="rect">
            <a:avLst/>
          </a:prstGeom>
        </p:spPr>
      </p:pic>
    </p:spTree>
    <p:extLst>
      <p:ext uri="{BB962C8B-B14F-4D97-AF65-F5344CB8AC3E}">
        <p14:creationId xmlns:p14="http://schemas.microsoft.com/office/powerpoint/2010/main" val="360906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But de cet exposé</a:t>
            </a:r>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r>
              <a:rPr lang="fr-BE" dirty="0"/>
              <a:t>Nuancer l’attitude thérapeutique</a:t>
            </a:r>
          </a:p>
        </p:txBody>
      </p:sp>
      <p:sp>
        <p:nvSpPr>
          <p:cNvPr id="10" name="Espace réservé du contenu 9">
            <a:extLst>
              <a:ext uri="{FF2B5EF4-FFF2-40B4-BE49-F238E27FC236}">
                <a16:creationId xmlns:a16="http://schemas.microsoft.com/office/drawing/2014/main" id="{47C18A1F-7257-4594-C61B-13DE70B40BB3}"/>
              </a:ext>
            </a:extLst>
          </p:cNvPr>
          <p:cNvSpPr>
            <a:spLocks noGrp="1"/>
          </p:cNvSpPr>
          <p:nvPr>
            <p:ph sz="quarter" idx="4"/>
          </p:nvPr>
        </p:nvSpPr>
        <p:spPr/>
        <p:txBody>
          <a:bodyPr/>
          <a:lstStyle/>
          <a:p>
            <a:endParaRPr lang="fr-BE"/>
          </a:p>
        </p:txBody>
      </p:sp>
    </p:spTree>
    <p:extLst>
      <p:ext uri="{BB962C8B-B14F-4D97-AF65-F5344CB8AC3E}">
        <p14:creationId xmlns:p14="http://schemas.microsoft.com/office/powerpoint/2010/main" val="186247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But de cet exposé</a:t>
            </a:r>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endParaRPr lang="fr-BE" dirty="0"/>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r>
              <a:rPr lang="fr-BE" dirty="0"/>
              <a:t>Nuancer l’attitude thérapeutique acquise</a:t>
            </a:r>
          </a:p>
        </p:txBody>
      </p:sp>
      <p:sp>
        <p:nvSpPr>
          <p:cNvPr id="10" name="Espace réservé du contenu 9">
            <a:extLst>
              <a:ext uri="{FF2B5EF4-FFF2-40B4-BE49-F238E27FC236}">
                <a16:creationId xmlns:a16="http://schemas.microsoft.com/office/drawing/2014/main" id="{47C18A1F-7257-4594-C61B-13DE70B40BB3}"/>
              </a:ext>
            </a:extLst>
          </p:cNvPr>
          <p:cNvSpPr>
            <a:spLocks noGrp="1"/>
          </p:cNvSpPr>
          <p:nvPr>
            <p:ph sz="quarter" idx="4"/>
          </p:nvPr>
        </p:nvSpPr>
        <p:spPr/>
        <p:txBody>
          <a:bodyPr/>
          <a:lstStyle/>
          <a:p>
            <a:pPr marL="0" indent="0">
              <a:buNone/>
            </a:pPr>
            <a:endParaRPr lang="fr-BE" dirty="0"/>
          </a:p>
          <a:p>
            <a:pPr marL="0" indent="0">
              <a:buNone/>
            </a:pPr>
            <a:r>
              <a:rPr lang="fr-BE" dirty="0"/>
              <a:t>Face aux </a:t>
            </a:r>
            <a:r>
              <a:rPr lang="fr-BE" dirty="0" err="1"/>
              <a:t>lesions</a:t>
            </a:r>
            <a:r>
              <a:rPr lang="fr-BE" dirty="0"/>
              <a:t> méniscales</a:t>
            </a:r>
          </a:p>
          <a:p>
            <a:pPr marL="0" indent="0">
              <a:buNone/>
            </a:pPr>
            <a:r>
              <a:rPr lang="fr-BE" dirty="0"/>
              <a:t>dégénératives ou non</a:t>
            </a:r>
          </a:p>
          <a:p>
            <a:pPr marL="0" indent="0">
              <a:buNone/>
            </a:pPr>
            <a:r>
              <a:rPr lang="fr-BE" dirty="0"/>
              <a:t>chez les patients de plus de 50 ans</a:t>
            </a:r>
          </a:p>
        </p:txBody>
      </p:sp>
    </p:spTree>
    <p:extLst>
      <p:ext uri="{BB962C8B-B14F-4D97-AF65-F5344CB8AC3E}">
        <p14:creationId xmlns:p14="http://schemas.microsoft.com/office/powerpoint/2010/main" val="426240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normAutofit fontScale="90000"/>
          </a:bodyPr>
          <a:lstStyle/>
          <a:p>
            <a:br>
              <a:rPr lang="fr-BE" dirty="0"/>
            </a:br>
            <a:br>
              <a:rPr lang="fr-BE" dirty="0"/>
            </a:br>
            <a:r>
              <a:rPr lang="fr-BE" dirty="0"/>
              <a:t>Nuancer l’attitude thérapeutique </a:t>
            </a:r>
            <a:br>
              <a:rPr lang="fr-BE" dirty="0"/>
            </a:br>
            <a:r>
              <a:rPr lang="fr-BE" dirty="0"/>
              <a:t>acquise</a:t>
            </a:r>
            <a:br>
              <a:rPr lang="fr-BE" dirty="0"/>
            </a:b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a:xfrm>
            <a:off x="839788" y="1681162"/>
            <a:ext cx="10512424" cy="3318729"/>
          </a:xfrm>
        </p:spPr>
        <p:txBody>
          <a:bodyPr/>
          <a:lstStyle/>
          <a:p>
            <a:endParaRPr lang="fr-BE" dirty="0"/>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dirty="0"/>
          </a:p>
        </p:txBody>
      </p:sp>
      <p:sp>
        <p:nvSpPr>
          <p:cNvPr id="10" name="Espace réservé du contenu 9">
            <a:extLst>
              <a:ext uri="{FF2B5EF4-FFF2-40B4-BE49-F238E27FC236}">
                <a16:creationId xmlns:a16="http://schemas.microsoft.com/office/drawing/2014/main" id="{47C18A1F-7257-4594-C61B-13DE70B40BB3}"/>
              </a:ext>
            </a:extLst>
          </p:cNvPr>
          <p:cNvSpPr>
            <a:spLocks noGrp="1"/>
          </p:cNvSpPr>
          <p:nvPr>
            <p:ph sz="quarter" idx="4"/>
          </p:nvPr>
        </p:nvSpPr>
        <p:spPr/>
        <p:txBody>
          <a:bodyPr/>
          <a:lstStyle/>
          <a:p>
            <a:r>
              <a:rPr lang="fr-BE" dirty="0"/>
              <a:t>Littérature</a:t>
            </a:r>
          </a:p>
          <a:p>
            <a:r>
              <a:rPr lang="fr-BE" dirty="0"/>
              <a:t>Expérience clinique</a:t>
            </a:r>
          </a:p>
          <a:p>
            <a:r>
              <a:rPr lang="fr-BE" dirty="0"/>
              <a:t>Cas cliniques</a:t>
            </a:r>
          </a:p>
        </p:txBody>
      </p:sp>
    </p:spTree>
    <p:extLst>
      <p:ext uri="{BB962C8B-B14F-4D97-AF65-F5344CB8AC3E}">
        <p14:creationId xmlns:p14="http://schemas.microsoft.com/office/powerpoint/2010/main" val="297160239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Lésions méniscales dégénératives</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dirty="0"/>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lstStyle/>
          <a:p>
            <a:endParaRPr lang="fr-BE"/>
          </a:p>
        </p:txBody>
      </p:sp>
    </p:spTree>
    <p:extLst>
      <p:ext uri="{BB962C8B-B14F-4D97-AF65-F5344CB8AC3E}">
        <p14:creationId xmlns:p14="http://schemas.microsoft.com/office/powerpoint/2010/main" val="4080174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Lésions méniscales dégénératives</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dirty="0"/>
          </a:p>
        </p:txBody>
      </p:sp>
      <p:pic>
        <p:nvPicPr>
          <p:cNvPr id="4" name="Espace réservé du contenu 3">
            <a:extLst>
              <a:ext uri="{FF2B5EF4-FFF2-40B4-BE49-F238E27FC236}">
                <a16:creationId xmlns:a16="http://schemas.microsoft.com/office/drawing/2014/main" id="{E0EDF3C4-F48C-708A-08B8-2E4C1E45FC14}"/>
              </a:ext>
            </a:extLst>
          </p:cNvPr>
          <p:cNvPicPr>
            <a:picLocks noGrp="1" noChangeAspect="1"/>
          </p:cNvPicPr>
          <p:nvPr>
            <p:ph sz="quarter" idx="4"/>
          </p:nvPr>
        </p:nvPicPr>
        <p:blipFill>
          <a:blip r:embed="rId3"/>
          <a:stretch>
            <a:fillRect/>
          </a:stretch>
        </p:blipFill>
        <p:spPr>
          <a:xfrm>
            <a:off x="6172200" y="3787213"/>
            <a:ext cx="5183188" cy="1120312"/>
          </a:xfrm>
        </p:spPr>
      </p:pic>
    </p:spTree>
    <p:extLst>
      <p:ext uri="{BB962C8B-B14F-4D97-AF65-F5344CB8AC3E}">
        <p14:creationId xmlns:p14="http://schemas.microsoft.com/office/powerpoint/2010/main" val="3049172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re 6">
            <a:extLst>
              <a:ext uri="{FF2B5EF4-FFF2-40B4-BE49-F238E27FC236}">
                <a16:creationId xmlns:a16="http://schemas.microsoft.com/office/drawing/2014/main" id="{D4A2E3A8-92DA-C1DE-E72F-1674C54C9504}"/>
              </a:ext>
            </a:extLst>
          </p:cNvPr>
          <p:cNvSpPr>
            <a:spLocks noGrp="1"/>
          </p:cNvSpPr>
          <p:nvPr>
            <p:ph type="title"/>
          </p:nvPr>
        </p:nvSpPr>
        <p:spPr>
          <a:xfrm>
            <a:off x="838201" y="3998018"/>
            <a:ext cx="3981854" cy="2216513"/>
          </a:xfrm>
        </p:spPr>
        <p:txBody>
          <a:bodyPr>
            <a:normAutofit/>
          </a:bodyPr>
          <a:lstStyle/>
          <a:p>
            <a:endParaRPr lang="fr-BE"/>
          </a:p>
        </p:txBody>
      </p:sp>
      <p:sp>
        <p:nvSpPr>
          <p:cNvPr id="19" name="Arc 1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Espace réservé du contenu 9">
            <a:extLst>
              <a:ext uri="{FF2B5EF4-FFF2-40B4-BE49-F238E27FC236}">
                <a16:creationId xmlns:a16="http://schemas.microsoft.com/office/drawing/2014/main" id="{14C98BC3-0649-CD1B-C47A-0C397EB4C6D4}"/>
              </a:ext>
            </a:extLst>
          </p:cNvPr>
          <p:cNvPicPr>
            <a:picLocks noChangeAspect="1"/>
          </p:cNvPicPr>
          <p:nvPr/>
        </p:nvPicPr>
        <p:blipFill>
          <a:blip r:embed="rId2"/>
          <a:stretch>
            <a:fillRect/>
          </a:stretch>
        </p:blipFill>
        <p:spPr>
          <a:xfrm>
            <a:off x="659914" y="1014482"/>
            <a:ext cx="10872172" cy="2337515"/>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14" name="Content Placeholder 13">
            <a:extLst>
              <a:ext uri="{FF2B5EF4-FFF2-40B4-BE49-F238E27FC236}">
                <a16:creationId xmlns:a16="http://schemas.microsoft.com/office/drawing/2014/main" id="{CB3541C7-6689-3BB1-521D-621780DF39E3}"/>
              </a:ext>
            </a:extLst>
          </p:cNvPr>
          <p:cNvSpPr>
            <a:spLocks noGrp="1"/>
          </p:cNvSpPr>
          <p:nvPr>
            <p:ph idx="1"/>
          </p:nvPr>
        </p:nvSpPr>
        <p:spPr>
          <a:xfrm>
            <a:off x="4970835" y="3998019"/>
            <a:ext cx="6382966" cy="2216512"/>
          </a:xfrm>
        </p:spPr>
        <p:txBody>
          <a:bodyPr>
            <a:normAutofit/>
          </a:bodyPr>
          <a:lstStyle/>
          <a:p>
            <a:endParaRPr lang="en-US"/>
          </a:p>
        </p:txBody>
      </p:sp>
    </p:spTree>
    <p:extLst>
      <p:ext uri="{BB962C8B-B14F-4D97-AF65-F5344CB8AC3E}">
        <p14:creationId xmlns:p14="http://schemas.microsoft.com/office/powerpoint/2010/main" val="242739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re 6">
            <a:extLst>
              <a:ext uri="{FF2B5EF4-FFF2-40B4-BE49-F238E27FC236}">
                <a16:creationId xmlns:a16="http://schemas.microsoft.com/office/drawing/2014/main" id="{D4A2E3A8-92DA-C1DE-E72F-1674C54C9504}"/>
              </a:ext>
            </a:extLst>
          </p:cNvPr>
          <p:cNvSpPr>
            <a:spLocks noGrp="1"/>
          </p:cNvSpPr>
          <p:nvPr>
            <p:ph type="title"/>
          </p:nvPr>
        </p:nvSpPr>
        <p:spPr>
          <a:xfrm>
            <a:off x="838201" y="3998018"/>
            <a:ext cx="3981854" cy="2216513"/>
          </a:xfrm>
        </p:spPr>
        <p:txBody>
          <a:bodyPr>
            <a:normAutofit/>
          </a:bodyPr>
          <a:lstStyle/>
          <a:p>
            <a:endParaRPr lang="fr-BE"/>
          </a:p>
        </p:txBody>
      </p:sp>
      <p:sp>
        <p:nvSpPr>
          <p:cNvPr id="19" name="Arc 1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Espace réservé du contenu 9">
            <a:extLst>
              <a:ext uri="{FF2B5EF4-FFF2-40B4-BE49-F238E27FC236}">
                <a16:creationId xmlns:a16="http://schemas.microsoft.com/office/drawing/2014/main" id="{14C98BC3-0649-CD1B-C47A-0C397EB4C6D4}"/>
              </a:ext>
            </a:extLst>
          </p:cNvPr>
          <p:cNvPicPr>
            <a:picLocks noChangeAspect="1"/>
          </p:cNvPicPr>
          <p:nvPr/>
        </p:nvPicPr>
        <p:blipFill>
          <a:blip r:embed="rId2"/>
          <a:stretch>
            <a:fillRect/>
          </a:stretch>
        </p:blipFill>
        <p:spPr>
          <a:xfrm>
            <a:off x="659914" y="1014482"/>
            <a:ext cx="10872172" cy="2337515"/>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14" name="Content Placeholder 13">
            <a:extLst>
              <a:ext uri="{FF2B5EF4-FFF2-40B4-BE49-F238E27FC236}">
                <a16:creationId xmlns:a16="http://schemas.microsoft.com/office/drawing/2014/main" id="{CB3541C7-6689-3BB1-521D-621780DF39E3}"/>
              </a:ext>
            </a:extLst>
          </p:cNvPr>
          <p:cNvSpPr>
            <a:spLocks noGrp="1"/>
          </p:cNvSpPr>
          <p:nvPr>
            <p:ph idx="1"/>
          </p:nvPr>
        </p:nvSpPr>
        <p:spPr>
          <a:xfrm>
            <a:off x="4970835" y="3998019"/>
            <a:ext cx="3981854" cy="2216512"/>
          </a:xfrm>
        </p:spPr>
        <p:txBody>
          <a:bodyPr>
            <a:normAutofit/>
          </a:bodyPr>
          <a:lstStyle/>
          <a:p>
            <a:endParaRPr lang="en-US" sz="4000" dirty="0"/>
          </a:p>
          <a:p>
            <a:r>
              <a:rPr lang="en-US" dirty="0">
                <a:solidFill>
                  <a:srgbClr val="FF0000"/>
                </a:solidFill>
              </a:rPr>
              <a:t>?????????????????????</a:t>
            </a:r>
          </a:p>
        </p:txBody>
      </p:sp>
    </p:spTree>
    <p:extLst>
      <p:ext uri="{BB962C8B-B14F-4D97-AF65-F5344CB8AC3E}">
        <p14:creationId xmlns:p14="http://schemas.microsoft.com/office/powerpoint/2010/main" val="3517961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Lésions méniscales dégénératives</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dirty="0"/>
          </a:p>
        </p:txBody>
      </p:sp>
      <p:pic>
        <p:nvPicPr>
          <p:cNvPr id="4" name="Espace réservé du contenu 3">
            <a:extLst>
              <a:ext uri="{FF2B5EF4-FFF2-40B4-BE49-F238E27FC236}">
                <a16:creationId xmlns:a16="http://schemas.microsoft.com/office/drawing/2014/main" id="{A0AFE48A-DE77-EB1F-9C7F-A8FCF6049DC5}"/>
              </a:ext>
            </a:extLst>
          </p:cNvPr>
          <p:cNvPicPr>
            <a:picLocks noGrp="1" noChangeAspect="1"/>
          </p:cNvPicPr>
          <p:nvPr>
            <p:ph sz="quarter" idx="4"/>
          </p:nvPr>
        </p:nvPicPr>
        <p:blipFill>
          <a:blip r:embed="rId3"/>
          <a:stretch>
            <a:fillRect/>
          </a:stretch>
        </p:blipFill>
        <p:spPr>
          <a:xfrm>
            <a:off x="6172200" y="2619640"/>
            <a:ext cx="5183188" cy="3455458"/>
          </a:xfrm>
        </p:spPr>
      </p:pic>
    </p:spTree>
    <p:extLst>
      <p:ext uri="{BB962C8B-B14F-4D97-AF65-F5344CB8AC3E}">
        <p14:creationId xmlns:p14="http://schemas.microsoft.com/office/powerpoint/2010/main" val="360697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CF33FF2-F4F9-4D2A-1347-7F5328791542}"/>
              </a:ext>
            </a:extLst>
          </p:cNvPr>
          <p:cNvSpPr>
            <a:spLocks noGrp="1"/>
          </p:cNvSpPr>
          <p:nvPr>
            <p:ph type="title"/>
          </p:nvPr>
        </p:nvSpPr>
        <p:spPr/>
        <p:txBody>
          <a:bodyPr/>
          <a:lstStyle/>
          <a:p>
            <a:r>
              <a:rPr lang="fr-BE" dirty="0"/>
              <a:t>SOIREE -RENCONTRE</a:t>
            </a:r>
          </a:p>
        </p:txBody>
      </p:sp>
      <p:pic>
        <p:nvPicPr>
          <p:cNvPr id="8" name="Espace réservé du contenu 7" descr="Une image contenant Police, logo, texte, Graphique&#10;&#10;Description générée automatiquement">
            <a:extLst>
              <a:ext uri="{FF2B5EF4-FFF2-40B4-BE49-F238E27FC236}">
                <a16:creationId xmlns:a16="http://schemas.microsoft.com/office/drawing/2014/main" id="{0B59FF0F-C8AF-FFBD-E30C-90B459931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89288"/>
            <a:ext cx="6172200" cy="4069899"/>
          </a:xfrm>
        </p:spPr>
      </p:pic>
      <p:sp>
        <p:nvSpPr>
          <p:cNvPr id="6" name="Espace réservé du texte 5">
            <a:extLst>
              <a:ext uri="{FF2B5EF4-FFF2-40B4-BE49-F238E27FC236}">
                <a16:creationId xmlns:a16="http://schemas.microsoft.com/office/drawing/2014/main" id="{83075187-ECE5-6986-7989-84524C980CBC}"/>
              </a:ext>
            </a:extLst>
          </p:cNvPr>
          <p:cNvSpPr>
            <a:spLocks noGrp="1"/>
          </p:cNvSpPr>
          <p:nvPr>
            <p:ph type="body" sz="half" idx="2"/>
          </p:nvPr>
        </p:nvSpPr>
        <p:spPr/>
        <p:txBody>
          <a:bodyPr/>
          <a:lstStyle/>
          <a:p>
            <a:r>
              <a:rPr lang="fr-BE" dirty="0"/>
              <a:t>LESIONS MENISCALES ET GONARTHROSE</a:t>
            </a:r>
          </a:p>
          <a:p>
            <a:endParaRPr lang="fr-BE" dirty="0"/>
          </a:p>
          <a:p>
            <a:r>
              <a:rPr lang="fr-BE" dirty="0"/>
              <a:t>PROTHESE</a:t>
            </a:r>
          </a:p>
          <a:p>
            <a:endParaRPr lang="fr-BE" dirty="0"/>
          </a:p>
          <a:p>
            <a:endParaRPr lang="fr-BE" dirty="0"/>
          </a:p>
          <a:p>
            <a:r>
              <a:rPr lang="fr-BE" dirty="0"/>
              <a:t>                           </a:t>
            </a:r>
          </a:p>
        </p:txBody>
      </p:sp>
    </p:spTree>
    <p:extLst>
      <p:ext uri="{BB962C8B-B14F-4D97-AF65-F5344CB8AC3E}">
        <p14:creationId xmlns:p14="http://schemas.microsoft.com/office/powerpoint/2010/main" val="2015703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Lésions méniscales dégénératives</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dirty="0"/>
          </a:p>
        </p:txBody>
      </p:sp>
      <p:pic>
        <p:nvPicPr>
          <p:cNvPr id="4" name="Espace réservé du contenu 3">
            <a:extLst>
              <a:ext uri="{FF2B5EF4-FFF2-40B4-BE49-F238E27FC236}">
                <a16:creationId xmlns:a16="http://schemas.microsoft.com/office/drawing/2014/main" id="{A0AFE48A-DE77-EB1F-9C7F-A8FCF6049DC5}"/>
              </a:ext>
            </a:extLst>
          </p:cNvPr>
          <p:cNvPicPr>
            <a:picLocks noGrp="1" noChangeAspect="1"/>
          </p:cNvPicPr>
          <p:nvPr>
            <p:ph sz="quarter" idx="4"/>
          </p:nvPr>
        </p:nvPicPr>
        <p:blipFill>
          <a:blip r:embed="rId3"/>
          <a:stretch>
            <a:fillRect/>
          </a:stretch>
        </p:blipFill>
        <p:spPr>
          <a:xfrm>
            <a:off x="0" y="0"/>
            <a:ext cx="12192000" cy="6858000"/>
          </a:xfrm>
        </p:spPr>
      </p:pic>
    </p:spTree>
    <p:extLst>
      <p:ext uri="{BB962C8B-B14F-4D97-AF65-F5344CB8AC3E}">
        <p14:creationId xmlns:p14="http://schemas.microsoft.com/office/powerpoint/2010/main" val="262763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Lésions méniscales dégénératives</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dirty="0"/>
          </a:p>
        </p:txBody>
      </p:sp>
      <p:pic>
        <p:nvPicPr>
          <p:cNvPr id="4" name="Espace réservé du contenu 3">
            <a:extLst>
              <a:ext uri="{FF2B5EF4-FFF2-40B4-BE49-F238E27FC236}">
                <a16:creationId xmlns:a16="http://schemas.microsoft.com/office/drawing/2014/main" id="{A0AFE48A-DE77-EB1F-9C7F-A8FCF6049DC5}"/>
              </a:ext>
            </a:extLst>
          </p:cNvPr>
          <p:cNvPicPr>
            <a:picLocks noGrp="1" noChangeAspect="1"/>
          </p:cNvPicPr>
          <p:nvPr>
            <p:ph sz="quarter" idx="4"/>
          </p:nvPr>
        </p:nvPicPr>
        <p:blipFill>
          <a:blip r:embed="rId3"/>
          <a:stretch>
            <a:fillRect/>
          </a:stretch>
        </p:blipFill>
        <p:spPr>
          <a:xfrm>
            <a:off x="0" y="0"/>
            <a:ext cx="12192000" cy="6858000"/>
          </a:xfrm>
        </p:spPr>
      </p:pic>
      <p:pic>
        <p:nvPicPr>
          <p:cNvPr id="3" name="Image 2">
            <a:extLst>
              <a:ext uri="{FF2B5EF4-FFF2-40B4-BE49-F238E27FC236}">
                <a16:creationId xmlns:a16="http://schemas.microsoft.com/office/drawing/2014/main" id="{38ABD2C6-B28D-9090-B52B-D06CBED47546}"/>
              </a:ext>
            </a:extLst>
          </p:cNvPr>
          <p:cNvPicPr>
            <a:picLocks noChangeAspect="1"/>
          </p:cNvPicPr>
          <p:nvPr/>
        </p:nvPicPr>
        <p:blipFill>
          <a:blip r:embed="rId4"/>
          <a:stretch>
            <a:fillRect/>
          </a:stretch>
        </p:blipFill>
        <p:spPr>
          <a:xfrm>
            <a:off x="70834" y="1107583"/>
            <a:ext cx="12121166" cy="3902567"/>
          </a:xfrm>
          <a:prstGeom prst="rect">
            <a:avLst/>
          </a:prstGeom>
        </p:spPr>
      </p:pic>
    </p:spTree>
    <p:extLst>
      <p:ext uri="{BB962C8B-B14F-4D97-AF65-F5344CB8AC3E}">
        <p14:creationId xmlns:p14="http://schemas.microsoft.com/office/powerpoint/2010/main" val="27987149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Lésions méniscales dégénératives</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normAutofit/>
          </a:bodyPr>
          <a:lstStyle/>
          <a:p>
            <a:r>
              <a:rPr lang="fr-BE" sz="3200" dirty="0"/>
              <a:t>SI POSSIBLE …</a:t>
            </a:r>
          </a:p>
          <a:p>
            <a:endParaRPr lang="fr-BE" sz="3200" dirty="0"/>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lstStyle/>
          <a:p>
            <a:endParaRPr lang="fr-BE" dirty="0"/>
          </a:p>
          <a:p>
            <a:r>
              <a:rPr lang="fr-BE" dirty="0"/>
              <a:t>Préservation méniscale</a:t>
            </a:r>
          </a:p>
          <a:p>
            <a:r>
              <a:rPr lang="fr-BE" dirty="0"/>
              <a:t>Réparation</a:t>
            </a:r>
          </a:p>
          <a:p>
            <a:r>
              <a:rPr lang="fr-BE" dirty="0"/>
              <a:t>Ménisectomie économe</a:t>
            </a:r>
          </a:p>
        </p:txBody>
      </p:sp>
    </p:spTree>
    <p:extLst>
      <p:ext uri="{BB962C8B-B14F-4D97-AF65-F5344CB8AC3E}">
        <p14:creationId xmlns:p14="http://schemas.microsoft.com/office/powerpoint/2010/main" val="2284841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Lésions méniscales dégénératives</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normAutofit/>
          </a:bodyPr>
          <a:lstStyle/>
          <a:p>
            <a:r>
              <a:rPr lang="fr-BE" sz="3200" dirty="0"/>
              <a:t>SI POSSIBLE …</a:t>
            </a:r>
          </a:p>
          <a:p>
            <a:endParaRPr lang="fr-BE" sz="3200" dirty="0"/>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normAutofit/>
          </a:bodyPr>
          <a:lstStyle/>
          <a:p>
            <a:endParaRPr lang="fr-BE" dirty="0"/>
          </a:p>
          <a:p>
            <a:r>
              <a:rPr lang="fr-BE" dirty="0"/>
              <a:t>Préservation méniscale</a:t>
            </a:r>
          </a:p>
          <a:p>
            <a:r>
              <a:rPr lang="fr-BE" dirty="0"/>
              <a:t>Réparation</a:t>
            </a:r>
          </a:p>
          <a:p>
            <a:r>
              <a:rPr lang="fr-BE" dirty="0"/>
              <a:t>Ménisectomie économe</a:t>
            </a:r>
          </a:p>
          <a:p>
            <a:endParaRPr lang="fr-BE" dirty="0"/>
          </a:p>
          <a:p>
            <a:endParaRPr lang="fr-BE" dirty="0"/>
          </a:p>
          <a:p>
            <a:r>
              <a:rPr lang="fr-BE" dirty="0"/>
              <a:t>                     </a:t>
            </a:r>
            <a:r>
              <a:rPr lang="fr-BE" dirty="0">
                <a:solidFill>
                  <a:srgbClr val="FF0000"/>
                </a:solidFill>
              </a:rPr>
              <a:t>..SELON LA CLINIQUE    </a:t>
            </a:r>
          </a:p>
        </p:txBody>
      </p:sp>
    </p:spTree>
    <p:extLst>
      <p:ext uri="{BB962C8B-B14F-4D97-AF65-F5344CB8AC3E}">
        <p14:creationId xmlns:p14="http://schemas.microsoft.com/office/powerpoint/2010/main" val="2419096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Littérature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a:xfrm>
            <a:off x="839788" y="1681161"/>
            <a:ext cx="5157787" cy="644789"/>
          </a:xfrm>
        </p:spPr>
        <p:txBody>
          <a:bodyPr>
            <a:normAutofit fontScale="92500"/>
          </a:bodyPr>
          <a:lstStyle/>
          <a:p>
            <a:r>
              <a:rPr lang="fr-BE" dirty="0"/>
              <a:t>  </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normAutofit fontScale="92500"/>
          </a:bodyPr>
          <a:lstStyle/>
          <a:p>
            <a:r>
              <a:rPr lang="fr-BE" sz="3200" dirty="0">
                <a:solidFill>
                  <a:srgbClr val="FF0000"/>
                </a:solidFill>
              </a:rPr>
              <a:t>SI POSSIBLE …  CONSERVATEUR</a:t>
            </a:r>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normAutofit/>
          </a:bodyPr>
          <a:lstStyle/>
          <a:p>
            <a:endParaRPr lang="fr-BE" dirty="0"/>
          </a:p>
          <a:p>
            <a:r>
              <a:rPr lang="fr-BE" dirty="0"/>
              <a:t>Préservation méniscale</a:t>
            </a:r>
          </a:p>
          <a:p>
            <a:r>
              <a:rPr lang="fr-BE" dirty="0"/>
              <a:t>Réparation</a:t>
            </a:r>
          </a:p>
          <a:p>
            <a:r>
              <a:rPr lang="fr-BE" dirty="0"/>
              <a:t>Ménisectomie économe</a:t>
            </a:r>
          </a:p>
          <a:p>
            <a:endParaRPr lang="fr-BE" dirty="0"/>
          </a:p>
          <a:p>
            <a:endParaRPr lang="fr-BE" dirty="0"/>
          </a:p>
          <a:p>
            <a:r>
              <a:rPr lang="fr-BE" dirty="0"/>
              <a:t>                    .. SELON LA CLINIQUE    </a:t>
            </a:r>
          </a:p>
        </p:txBody>
      </p:sp>
    </p:spTree>
    <p:extLst>
      <p:ext uri="{BB962C8B-B14F-4D97-AF65-F5344CB8AC3E}">
        <p14:creationId xmlns:p14="http://schemas.microsoft.com/office/powerpoint/2010/main" val="4097203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F3CF9-6066-1FB3-E7FB-0B435F6B5037}"/>
              </a:ext>
            </a:extLst>
          </p:cNvPr>
          <p:cNvSpPr>
            <a:spLocks noGrp="1"/>
          </p:cNvSpPr>
          <p:nvPr>
            <p:ph type="title"/>
          </p:nvPr>
        </p:nvSpPr>
        <p:spPr/>
        <p:txBody>
          <a:bodyPr/>
          <a:lstStyle/>
          <a:p>
            <a:r>
              <a:rPr lang="fr-BE" dirty="0"/>
              <a:t>CLINIQUE         50 ANS et plus      </a:t>
            </a:r>
          </a:p>
        </p:txBody>
      </p:sp>
      <p:sp>
        <p:nvSpPr>
          <p:cNvPr id="3" name="Espace réservé du texte 2">
            <a:extLst>
              <a:ext uri="{FF2B5EF4-FFF2-40B4-BE49-F238E27FC236}">
                <a16:creationId xmlns:a16="http://schemas.microsoft.com/office/drawing/2014/main" id="{C6EBF3FD-422A-235E-1D50-5E20304676E5}"/>
              </a:ext>
            </a:extLst>
          </p:cNvPr>
          <p:cNvSpPr>
            <a:spLocks noGrp="1"/>
          </p:cNvSpPr>
          <p:nvPr>
            <p:ph type="body" idx="1"/>
          </p:nvPr>
        </p:nvSpPr>
        <p:spPr/>
        <p:txBody>
          <a:bodyPr>
            <a:normAutofit/>
          </a:bodyPr>
          <a:lstStyle/>
          <a:p>
            <a:r>
              <a:rPr lang="fr-BE" sz="3600" dirty="0"/>
              <a:t>Aigues(trauma ?)</a:t>
            </a:r>
          </a:p>
        </p:txBody>
      </p:sp>
      <p:sp>
        <p:nvSpPr>
          <p:cNvPr id="4" name="Espace réservé du contenu 3">
            <a:extLst>
              <a:ext uri="{FF2B5EF4-FFF2-40B4-BE49-F238E27FC236}">
                <a16:creationId xmlns:a16="http://schemas.microsoft.com/office/drawing/2014/main" id="{022C43B4-847E-2152-EC67-138298039029}"/>
              </a:ext>
            </a:extLst>
          </p:cNvPr>
          <p:cNvSpPr>
            <a:spLocks noGrp="1"/>
          </p:cNvSpPr>
          <p:nvPr>
            <p:ph sz="half" idx="2"/>
          </p:nvPr>
        </p:nvSpPr>
        <p:spPr/>
        <p:txBody>
          <a:bodyPr>
            <a:normAutofit fontScale="92500" lnSpcReduction="10000"/>
          </a:bodyPr>
          <a:lstStyle/>
          <a:p>
            <a:endParaRPr lang="fr-BE" dirty="0"/>
          </a:p>
          <a:p>
            <a:r>
              <a:rPr lang="fr-BE" dirty="0"/>
              <a:t>Apparition récente et brutale</a:t>
            </a:r>
          </a:p>
          <a:p>
            <a:r>
              <a:rPr lang="fr-BE" dirty="0"/>
              <a:t>Permanente ou fréquente</a:t>
            </a:r>
          </a:p>
          <a:p>
            <a:r>
              <a:rPr lang="fr-BE" dirty="0"/>
              <a:t>Allure </a:t>
            </a:r>
            <a:r>
              <a:rPr lang="fr-BE" dirty="0" err="1"/>
              <a:t>mécanique,localisée</a:t>
            </a:r>
            <a:endParaRPr lang="fr-BE" dirty="0"/>
          </a:p>
          <a:p>
            <a:r>
              <a:rPr lang="fr-BE" dirty="0"/>
              <a:t>Blocage</a:t>
            </a:r>
          </a:p>
          <a:p>
            <a:r>
              <a:rPr lang="fr-BE" dirty="0"/>
              <a:t>Déficit de mobilité</a:t>
            </a:r>
          </a:p>
          <a:p>
            <a:r>
              <a:rPr lang="fr-BE" dirty="0"/>
              <a:t>Laxité? Instabilité?</a:t>
            </a:r>
          </a:p>
          <a:p>
            <a:r>
              <a:rPr lang="fr-BE" dirty="0"/>
              <a:t>Pas d’arthrose</a:t>
            </a:r>
          </a:p>
        </p:txBody>
      </p:sp>
      <p:sp>
        <p:nvSpPr>
          <p:cNvPr id="5" name="Espace réservé du texte 4">
            <a:extLst>
              <a:ext uri="{FF2B5EF4-FFF2-40B4-BE49-F238E27FC236}">
                <a16:creationId xmlns:a16="http://schemas.microsoft.com/office/drawing/2014/main" id="{DD2EEABB-02DB-803F-7709-9DD1932CD363}"/>
              </a:ext>
            </a:extLst>
          </p:cNvPr>
          <p:cNvSpPr>
            <a:spLocks noGrp="1"/>
          </p:cNvSpPr>
          <p:nvPr>
            <p:ph type="body" sz="quarter" idx="3"/>
          </p:nvPr>
        </p:nvSpPr>
        <p:spPr/>
        <p:txBody>
          <a:bodyPr>
            <a:normAutofit/>
          </a:bodyPr>
          <a:lstStyle/>
          <a:p>
            <a:r>
              <a:rPr lang="fr-BE" sz="3600" dirty="0"/>
              <a:t>Chroniques(PTG??)</a:t>
            </a:r>
          </a:p>
        </p:txBody>
      </p:sp>
      <p:sp>
        <p:nvSpPr>
          <p:cNvPr id="6" name="Espace réservé du contenu 5">
            <a:extLst>
              <a:ext uri="{FF2B5EF4-FFF2-40B4-BE49-F238E27FC236}">
                <a16:creationId xmlns:a16="http://schemas.microsoft.com/office/drawing/2014/main" id="{93DC976A-DCF2-BC6E-1B5F-92686DF662D7}"/>
              </a:ext>
            </a:extLst>
          </p:cNvPr>
          <p:cNvSpPr>
            <a:spLocks noGrp="1"/>
          </p:cNvSpPr>
          <p:nvPr>
            <p:ph sz="quarter" idx="4"/>
          </p:nvPr>
        </p:nvSpPr>
        <p:spPr/>
        <p:txBody>
          <a:bodyPr>
            <a:normAutofit fontScale="92500" lnSpcReduction="10000"/>
          </a:bodyPr>
          <a:lstStyle/>
          <a:p>
            <a:endParaRPr lang="fr-BE" dirty="0"/>
          </a:p>
          <a:p>
            <a:r>
              <a:rPr lang="fr-BE" dirty="0"/>
              <a:t>Asymptomatiques</a:t>
            </a:r>
          </a:p>
          <a:p>
            <a:r>
              <a:rPr lang="fr-BE" dirty="0"/>
              <a:t>Progressive</a:t>
            </a:r>
          </a:p>
          <a:p>
            <a:r>
              <a:rPr lang="fr-BE" dirty="0"/>
              <a:t>Arthrose débutante ou avancée</a:t>
            </a:r>
          </a:p>
          <a:p>
            <a:r>
              <a:rPr lang="fr-BE" dirty="0"/>
              <a:t>Amyotrophie</a:t>
            </a:r>
          </a:p>
          <a:p>
            <a:r>
              <a:rPr lang="fr-BE" dirty="0"/>
              <a:t>Laxité ancienne  acquise progressivement</a:t>
            </a:r>
          </a:p>
          <a:p>
            <a:r>
              <a:rPr lang="fr-BE" dirty="0"/>
              <a:t>Arthrose douleur </a:t>
            </a:r>
            <a:r>
              <a:rPr lang="fr-BE" dirty="0" err="1"/>
              <a:t>sourde,diffuse</a:t>
            </a:r>
            <a:r>
              <a:rPr lang="fr-BE" dirty="0"/>
              <a:t> ?</a:t>
            </a:r>
          </a:p>
        </p:txBody>
      </p:sp>
    </p:spTree>
    <p:extLst>
      <p:ext uri="{BB962C8B-B14F-4D97-AF65-F5344CB8AC3E}">
        <p14:creationId xmlns:p14="http://schemas.microsoft.com/office/powerpoint/2010/main" val="725648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F3CF9-6066-1FB3-E7FB-0B435F6B5037}"/>
              </a:ext>
            </a:extLst>
          </p:cNvPr>
          <p:cNvSpPr>
            <a:spLocks noGrp="1"/>
          </p:cNvSpPr>
          <p:nvPr>
            <p:ph type="title"/>
          </p:nvPr>
        </p:nvSpPr>
        <p:spPr/>
        <p:txBody>
          <a:bodyPr/>
          <a:lstStyle/>
          <a:p>
            <a:r>
              <a:rPr lang="fr-BE" dirty="0"/>
              <a:t>CLINIQUE     </a:t>
            </a:r>
          </a:p>
        </p:txBody>
      </p:sp>
      <p:sp>
        <p:nvSpPr>
          <p:cNvPr id="3" name="Espace réservé du texte 2">
            <a:extLst>
              <a:ext uri="{FF2B5EF4-FFF2-40B4-BE49-F238E27FC236}">
                <a16:creationId xmlns:a16="http://schemas.microsoft.com/office/drawing/2014/main" id="{C6EBF3FD-422A-235E-1D50-5E20304676E5}"/>
              </a:ext>
            </a:extLst>
          </p:cNvPr>
          <p:cNvSpPr>
            <a:spLocks noGrp="1"/>
          </p:cNvSpPr>
          <p:nvPr>
            <p:ph type="body" idx="1"/>
          </p:nvPr>
        </p:nvSpPr>
        <p:spPr/>
        <p:txBody>
          <a:bodyPr>
            <a:normAutofit/>
          </a:bodyPr>
          <a:lstStyle/>
          <a:p>
            <a:r>
              <a:rPr lang="fr-BE" sz="3600" dirty="0"/>
              <a:t>Aigues(trauma ?)</a:t>
            </a:r>
          </a:p>
        </p:txBody>
      </p:sp>
      <p:sp>
        <p:nvSpPr>
          <p:cNvPr id="4" name="Espace réservé du contenu 3">
            <a:extLst>
              <a:ext uri="{FF2B5EF4-FFF2-40B4-BE49-F238E27FC236}">
                <a16:creationId xmlns:a16="http://schemas.microsoft.com/office/drawing/2014/main" id="{022C43B4-847E-2152-EC67-138298039029}"/>
              </a:ext>
            </a:extLst>
          </p:cNvPr>
          <p:cNvSpPr>
            <a:spLocks noGrp="1"/>
          </p:cNvSpPr>
          <p:nvPr>
            <p:ph sz="half" idx="2"/>
          </p:nvPr>
        </p:nvSpPr>
        <p:spPr/>
        <p:txBody>
          <a:bodyPr>
            <a:normAutofit fontScale="92500" lnSpcReduction="10000"/>
          </a:bodyPr>
          <a:lstStyle/>
          <a:p>
            <a:endParaRPr lang="fr-BE" dirty="0"/>
          </a:p>
          <a:p>
            <a:r>
              <a:rPr lang="fr-BE" dirty="0"/>
              <a:t>Apparition récente et brutale</a:t>
            </a:r>
          </a:p>
          <a:p>
            <a:r>
              <a:rPr lang="fr-BE" dirty="0"/>
              <a:t>Permanente ou fréquente</a:t>
            </a:r>
          </a:p>
          <a:p>
            <a:r>
              <a:rPr lang="fr-BE" dirty="0"/>
              <a:t>Allure mécanique</a:t>
            </a:r>
          </a:p>
          <a:p>
            <a:r>
              <a:rPr lang="fr-BE" dirty="0"/>
              <a:t>Blocage</a:t>
            </a:r>
          </a:p>
          <a:p>
            <a:r>
              <a:rPr lang="fr-BE" dirty="0"/>
              <a:t>Déficit de mobilité</a:t>
            </a:r>
          </a:p>
          <a:p>
            <a:r>
              <a:rPr lang="fr-BE" dirty="0"/>
              <a:t>Laxité? Instabilité?</a:t>
            </a:r>
          </a:p>
          <a:p>
            <a:r>
              <a:rPr lang="fr-BE" dirty="0"/>
              <a:t>Pas d’arthrose</a:t>
            </a:r>
          </a:p>
        </p:txBody>
      </p:sp>
      <p:sp>
        <p:nvSpPr>
          <p:cNvPr id="5" name="Espace réservé du texte 4">
            <a:extLst>
              <a:ext uri="{FF2B5EF4-FFF2-40B4-BE49-F238E27FC236}">
                <a16:creationId xmlns:a16="http://schemas.microsoft.com/office/drawing/2014/main" id="{DD2EEABB-02DB-803F-7709-9DD1932CD363}"/>
              </a:ext>
            </a:extLst>
          </p:cNvPr>
          <p:cNvSpPr>
            <a:spLocks noGrp="1"/>
          </p:cNvSpPr>
          <p:nvPr>
            <p:ph type="body" sz="quarter" idx="3"/>
          </p:nvPr>
        </p:nvSpPr>
        <p:spPr/>
        <p:txBody>
          <a:bodyPr>
            <a:normAutofit/>
          </a:bodyPr>
          <a:lstStyle/>
          <a:p>
            <a:r>
              <a:rPr lang="fr-BE" sz="3600" dirty="0"/>
              <a:t>Chroniques(PTG??)</a:t>
            </a:r>
          </a:p>
        </p:txBody>
      </p:sp>
      <p:sp>
        <p:nvSpPr>
          <p:cNvPr id="6" name="Espace réservé du contenu 5">
            <a:extLst>
              <a:ext uri="{FF2B5EF4-FFF2-40B4-BE49-F238E27FC236}">
                <a16:creationId xmlns:a16="http://schemas.microsoft.com/office/drawing/2014/main" id="{93DC976A-DCF2-BC6E-1B5F-92686DF662D7}"/>
              </a:ext>
            </a:extLst>
          </p:cNvPr>
          <p:cNvSpPr>
            <a:spLocks noGrp="1"/>
          </p:cNvSpPr>
          <p:nvPr>
            <p:ph sz="quarter" idx="4"/>
          </p:nvPr>
        </p:nvSpPr>
        <p:spPr/>
        <p:txBody>
          <a:bodyPr>
            <a:normAutofit fontScale="92500" lnSpcReduction="10000"/>
          </a:bodyPr>
          <a:lstStyle/>
          <a:p>
            <a:endParaRPr lang="fr-BE" dirty="0"/>
          </a:p>
          <a:p>
            <a:r>
              <a:rPr lang="fr-BE" dirty="0"/>
              <a:t>Asymptomatiques</a:t>
            </a:r>
          </a:p>
          <a:p>
            <a:r>
              <a:rPr lang="fr-BE" dirty="0"/>
              <a:t>Progressive</a:t>
            </a:r>
          </a:p>
          <a:p>
            <a:r>
              <a:rPr lang="fr-BE" dirty="0"/>
              <a:t>Arthrose débutante ou avancée</a:t>
            </a:r>
          </a:p>
          <a:p>
            <a:r>
              <a:rPr lang="fr-BE" dirty="0"/>
              <a:t>Amyotrophie</a:t>
            </a:r>
          </a:p>
          <a:p>
            <a:r>
              <a:rPr lang="fr-BE" dirty="0"/>
              <a:t>Laxité ancienne</a:t>
            </a:r>
          </a:p>
        </p:txBody>
      </p:sp>
    </p:spTree>
    <p:extLst>
      <p:ext uri="{BB962C8B-B14F-4D97-AF65-F5344CB8AC3E}">
        <p14:creationId xmlns:p14="http://schemas.microsoft.com/office/powerpoint/2010/main" val="284571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F3CF9-6066-1FB3-E7FB-0B435F6B5037}"/>
              </a:ext>
            </a:extLst>
          </p:cNvPr>
          <p:cNvSpPr>
            <a:spLocks noGrp="1"/>
          </p:cNvSpPr>
          <p:nvPr>
            <p:ph type="title"/>
          </p:nvPr>
        </p:nvSpPr>
        <p:spPr/>
        <p:txBody>
          <a:bodyPr/>
          <a:lstStyle/>
          <a:p>
            <a:r>
              <a:rPr lang="fr-BE" dirty="0"/>
              <a:t>CLINIQUE         </a:t>
            </a:r>
            <a:r>
              <a:rPr lang="fr-BE" dirty="0">
                <a:solidFill>
                  <a:srgbClr val="FF0000"/>
                </a:solidFill>
              </a:rPr>
              <a:t>50 ANS et plus      </a:t>
            </a:r>
          </a:p>
        </p:txBody>
      </p:sp>
      <p:sp>
        <p:nvSpPr>
          <p:cNvPr id="3" name="Espace réservé du texte 2">
            <a:extLst>
              <a:ext uri="{FF2B5EF4-FFF2-40B4-BE49-F238E27FC236}">
                <a16:creationId xmlns:a16="http://schemas.microsoft.com/office/drawing/2014/main" id="{C6EBF3FD-422A-235E-1D50-5E20304676E5}"/>
              </a:ext>
            </a:extLst>
          </p:cNvPr>
          <p:cNvSpPr>
            <a:spLocks noGrp="1"/>
          </p:cNvSpPr>
          <p:nvPr>
            <p:ph type="body" idx="1"/>
          </p:nvPr>
        </p:nvSpPr>
        <p:spPr/>
        <p:txBody>
          <a:bodyPr>
            <a:normAutofit/>
          </a:bodyPr>
          <a:lstStyle/>
          <a:p>
            <a:r>
              <a:rPr lang="fr-BE" sz="3600" dirty="0"/>
              <a:t>Aigues(trauma ?)</a:t>
            </a:r>
          </a:p>
        </p:txBody>
      </p:sp>
      <p:sp>
        <p:nvSpPr>
          <p:cNvPr id="4" name="Espace réservé du contenu 3">
            <a:extLst>
              <a:ext uri="{FF2B5EF4-FFF2-40B4-BE49-F238E27FC236}">
                <a16:creationId xmlns:a16="http://schemas.microsoft.com/office/drawing/2014/main" id="{022C43B4-847E-2152-EC67-138298039029}"/>
              </a:ext>
            </a:extLst>
          </p:cNvPr>
          <p:cNvSpPr>
            <a:spLocks noGrp="1"/>
          </p:cNvSpPr>
          <p:nvPr>
            <p:ph sz="half" idx="2"/>
          </p:nvPr>
        </p:nvSpPr>
        <p:spPr/>
        <p:txBody>
          <a:bodyPr>
            <a:normAutofit fontScale="92500" lnSpcReduction="10000"/>
          </a:bodyPr>
          <a:lstStyle/>
          <a:p>
            <a:endParaRPr lang="fr-BE" dirty="0"/>
          </a:p>
          <a:p>
            <a:r>
              <a:rPr lang="fr-BE" dirty="0"/>
              <a:t>Apparition récente et brutale</a:t>
            </a:r>
          </a:p>
          <a:p>
            <a:r>
              <a:rPr lang="fr-BE" dirty="0"/>
              <a:t>Permanente ou fréquente</a:t>
            </a:r>
          </a:p>
          <a:p>
            <a:r>
              <a:rPr lang="fr-BE" dirty="0"/>
              <a:t>Allure mécanique</a:t>
            </a:r>
          </a:p>
          <a:p>
            <a:r>
              <a:rPr lang="fr-BE" dirty="0"/>
              <a:t>Blocage</a:t>
            </a:r>
          </a:p>
          <a:p>
            <a:r>
              <a:rPr lang="fr-BE" dirty="0"/>
              <a:t>Déficit de mobilité</a:t>
            </a:r>
          </a:p>
          <a:p>
            <a:r>
              <a:rPr lang="fr-BE" dirty="0"/>
              <a:t>Laxité? Instabilité?</a:t>
            </a:r>
          </a:p>
          <a:p>
            <a:r>
              <a:rPr lang="fr-BE" dirty="0"/>
              <a:t>Pas d’arthrose</a:t>
            </a:r>
          </a:p>
        </p:txBody>
      </p:sp>
      <p:sp>
        <p:nvSpPr>
          <p:cNvPr id="5" name="Espace réservé du texte 4">
            <a:extLst>
              <a:ext uri="{FF2B5EF4-FFF2-40B4-BE49-F238E27FC236}">
                <a16:creationId xmlns:a16="http://schemas.microsoft.com/office/drawing/2014/main" id="{DD2EEABB-02DB-803F-7709-9DD1932CD363}"/>
              </a:ext>
            </a:extLst>
          </p:cNvPr>
          <p:cNvSpPr>
            <a:spLocks noGrp="1"/>
          </p:cNvSpPr>
          <p:nvPr>
            <p:ph type="body" sz="quarter" idx="3"/>
          </p:nvPr>
        </p:nvSpPr>
        <p:spPr/>
        <p:txBody>
          <a:bodyPr>
            <a:normAutofit/>
          </a:bodyPr>
          <a:lstStyle/>
          <a:p>
            <a:r>
              <a:rPr lang="fr-BE" sz="3600" dirty="0"/>
              <a:t>Chroniques(PTG??)</a:t>
            </a:r>
          </a:p>
        </p:txBody>
      </p:sp>
      <p:sp>
        <p:nvSpPr>
          <p:cNvPr id="6" name="Espace réservé du contenu 5">
            <a:extLst>
              <a:ext uri="{FF2B5EF4-FFF2-40B4-BE49-F238E27FC236}">
                <a16:creationId xmlns:a16="http://schemas.microsoft.com/office/drawing/2014/main" id="{93DC976A-DCF2-BC6E-1B5F-92686DF662D7}"/>
              </a:ext>
            </a:extLst>
          </p:cNvPr>
          <p:cNvSpPr>
            <a:spLocks noGrp="1"/>
          </p:cNvSpPr>
          <p:nvPr>
            <p:ph sz="quarter" idx="4"/>
          </p:nvPr>
        </p:nvSpPr>
        <p:spPr/>
        <p:txBody>
          <a:bodyPr>
            <a:normAutofit fontScale="92500" lnSpcReduction="10000"/>
          </a:bodyPr>
          <a:lstStyle/>
          <a:p>
            <a:endParaRPr lang="fr-BE" dirty="0"/>
          </a:p>
          <a:p>
            <a:r>
              <a:rPr lang="fr-BE" dirty="0"/>
              <a:t>Asymptomatiques</a:t>
            </a:r>
          </a:p>
          <a:p>
            <a:r>
              <a:rPr lang="fr-BE" dirty="0"/>
              <a:t>Progressive</a:t>
            </a:r>
          </a:p>
          <a:p>
            <a:r>
              <a:rPr lang="fr-BE" dirty="0"/>
              <a:t>Arthrose débutante ou avancée</a:t>
            </a:r>
          </a:p>
          <a:p>
            <a:r>
              <a:rPr lang="fr-BE" dirty="0"/>
              <a:t>Amyotrophie</a:t>
            </a:r>
          </a:p>
          <a:p>
            <a:r>
              <a:rPr lang="fr-BE" dirty="0"/>
              <a:t>Laxité ancienne</a:t>
            </a:r>
          </a:p>
          <a:p>
            <a:r>
              <a:rPr lang="fr-BE" dirty="0"/>
              <a:t>Déviation (</a:t>
            </a:r>
            <a:r>
              <a:rPr lang="fr-BE" dirty="0" err="1"/>
              <a:t>goniometrie</a:t>
            </a:r>
            <a:r>
              <a:rPr lang="fr-BE" dirty="0"/>
              <a:t>)</a:t>
            </a:r>
          </a:p>
          <a:p>
            <a:r>
              <a:rPr lang="fr-BE"/>
              <a:t>Douleur invalidante</a:t>
            </a:r>
            <a:endParaRPr lang="fr-BE" dirty="0"/>
          </a:p>
        </p:txBody>
      </p:sp>
    </p:spTree>
    <p:extLst>
      <p:ext uri="{BB962C8B-B14F-4D97-AF65-F5344CB8AC3E}">
        <p14:creationId xmlns:p14="http://schemas.microsoft.com/office/powerpoint/2010/main" val="3603803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8E8CB38-5646-1C89-7406-BE59CA3C8FEE}"/>
              </a:ext>
            </a:extLst>
          </p:cNvPr>
          <p:cNvSpPr>
            <a:spLocks noGrp="1"/>
          </p:cNvSpPr>
          <p:nvPr>
            <p:ph type="title"/>
          </p:nvPr>
        </p:nvSpPr>
        <p:spPr/>
        <p:txBody>
          <a:bodyPr/>
          <a:lstStyle/>
          <a:p>
            <a:r>
              <a:rPr lang="fr-BE" dirty="0"/>
              <a:t>INDICATION PTG (genou.com)</a:t>
            </a:r>
          </a:p>
        </p:txBody>
      </p:sp>
      <p:sp>
        <p:nvSpPr>
          <p:cNvPr id="8" name="Espace réservé du contenu 7">
            <a:extLst>
              <a:ext uri="{FF2B5EF4-FFF2-40B4-BE49-F238E27FC236}">
                <a16:creationId xmlns:a16="http://schemas.microsoft.com/office/drawing/2014/main" id="{24007A80-2088-2D1D-96F1-62703DB33C0E}"/>
              </a:ext>
            </a:extLst>
          </p:cNvPr>
          <p:cNvSpPr>
            <a:spLocks noGrp="1"/>
          </p:cNvSpPr>
          <p:nvPr>
            <p:ph idx="1"/>
          </p:nvPr>
        </p:nvSpPr>
        <p:spPr/>
        <p:txBody>
          <a:bodyPr>
            <a:normAutofit fontScale="32500" lnSpcReduction="20000"/>
          </a:bodyPr>
          <a:lstStyle/>
          <a:p>
            <a:r>
              <a:rPr lang="fr-FR" sz="9800" dirty="0"/>
              <a:t>Indications (3): quand faut-il opérer et mettre une prothèse?</a:t>
            </a:r>
          </a:p>
          <a:p>
            <a:r>
              <a:rPr lang="fr-FR" sz="9800" dirty="0"/>
              <a:t>La réponse est simple : quand on a trop mal !</a:t>
            </a:r>
          </a:p>
          <a:p>
            <a:endParaRPr lang="fr-FR" dirty="0"/>
          </a:p>
          <a:p>
            <a:r>
              <a:rPr lang="fr-FR" dirty="0"/>
              <a:t>Le problème est en effet de savoir quand le traitement médical doit être arrêté et l’intervention décidée. C’est habituellement lors de l’apparition des douleurs que ce traitement médical à été mis en route. Son but essentiel est le soulagement des douleurs, mais il reste sans action directe sur les lésions cartilagineuses : il est donc sans effet sur l’arthrose elle-même dont il ne modifie pas l’évolution.</a:t>
            </a:r>
          </a:p>
          <a:p>
            <a:pPr marL="0" indent="0">
              <a:buNone/>
            </a:pPr>
            <a:endParaRPr lang="fr-FR" dirty="0"/>
          </a:p>
          <a:p>
            <a:r>
              <a:rPr lang="fr-FR" dirty="0"/>
              <a:t>C’est la douleur qui constitue l’argument fondamental de la décision chirurgicale. Or personne, ni le médecin, ni le chirurgien, ni même la famille et l’entourage, ne peut mieux analyser cette douleur que le patient lui-même ; c’est dire que la décision, certes fruit d’un dialogue avec l’entourage et le médecin, ne peut être prise que par le patient. On conçoit l’importance de l’information médicale dans l’élaboration de cette décision : cette information doit bien sûr indiquer les bons résultats que l’on peut attendre, mais aussi les risques inhérents à cette intervention, qui peuvent être majorés par l’âge ou des antécédents médicaux. Il faut se méfier d’indications opératoires qui seraient prises dans un but uniquement « préventif » : il ne faut pas par exemple décider de faire cette opération par peur d’avoir à la faire à un âge plus avancé. Il ne faut pas non plus opérer précocement par crainte que l’arthrose ne s’aggrave, alors que l’état fonctionnel est encore supportable. Rappelons que la prothèse « remplace » le cartilage abîmé de l’articulation, quelle que soit l’importance des lésions. Aussi l’intervention reste très longtemps possible dans de bonnes conditions de réalisation même si l’usure du cartilage s’aggrave. Il ne faudrait cependant pas laisser évoluer un genou vers une dégradation extrême, avec des déformations importantes qui rendraient alors plus difficile l’opération : si ce risque évolutif existait, une surveillance radiologique du genou permettrait de guider la décision de l’opération.</a:t>
            </a:r>
          </a:p>
          <a:p>
            <a:endParaRPr lang="fr-FR" dirty="0"/>
          </a:p>
          <a:p>
            <a:r>
              <a:rPr lang="fr-FR" dirty="0"/>
              <a:t>L'âge est un élément important qui doit moduler la décision opératoire. On a vu que la prothèse du genou avait une durée de vie variable en raison du risque d'usure ou de descellement. Mettre une prothèse à un sujet jeune fait courir le risque d'une détérioration de sa prothèse car, jeune et actif, il va s'en servir longtemps et beaucoup. C'est la raison pour laquelle les chirurgiens, souhaitant éviter une deuxième opération ultérieure qui est toujours plus délicate, déconseillent cette intervention lorsque l'on est trop jeune. Il est donc préférable d'opérer le plus tard possible, en sachant qu'il n'est pas possible de fixer des chiffres d'âges limites dans la mesure où interviennent également l'intensité des douleurs, l'importance de l'arthrose et de la déformation, la cause de l'atteinte articulaire... Enfin, chez un sujet jeune, l'ostéotomie, chaque fois que son indication est bonne, est préférable à la prothèse.</a:t>
            </a:r>
          </a:p>
          <a:p>
            <a:endParaRPr lang="fr-FR" dirty="0"/>
          </a:p>
          <a:p>
            <a:r>
              <a:rPr lang="fr-FR" dirty="0"/>
              <a:t>Grâce à ces informations sur les prothèses du genou, il est possible de prendre une éventuelle décision chirurgicale en fonction de son âge, de de l’importance de ses douleurs et de leur retentissement sur la vie quotidienne. Il n’y a aucune raison d’opérer trop tôt si la gêne fonctionnelle ne le nécessite pas. Mais, sachant la qualité des résultats que l’on peut espérer en 2008, il serait dommage, surtout si l'on est âgé, de ne pas profiter d'une prothèse du genou si les douleurs et la déformation du genou sont importantes</a:t>
            </a:r>
            <a:endParaRPr lang="fr-BE" dirty="0"/>
          </a:p>
        </p:txBody>
      </p:sp>
    </p:spTree>
    <p:extLst>
      <p:ext uri="{BB962C8B-B14F-4D97-AF65-F5344CB8AC3E}">
        <p14:creationId xmlns:p14="http://schemas.microsoft.com/office/powerpoint/2010/main" val="2710000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80BD2-DFAD-47BB-24A9-3D5AE6D1A0EC}"/>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DDA51DC7-E0ED-4C57-4A51-DA16ADC09576}"/>
              </a:ext>
            </a:extLst>
          </p:cNvPr>
          <p:cNvPicPr>
            <a:picLocks noGrp="1" noChangeAspect="1"/>
          </p:cNvPicPr>
          <p:nvPr>
            <p:ph idx="1"/>
          </p:nvPr>
        </p:nvPicPr>
        <p:blipFill>
          <a:blip r:embed="rId2"/>
          <a:stretch>
            <a:fillRect/>
          </a:stretch>
        </p:blipFill>
        <p:spPr>
          <a:xfrm>
            <a:off x="0" y="-977462"/>
            <a:ext cx="12192000" cy="8324193"/>
          </a:xfrm>
        </p:spPr>
      </p:pic>
    </p:spTree>
    <p:extLst>
      <p:ext uri="{BB962C8B-B14F-4D97-AF65-F5344CB8AC3E}">
        <p14:creationId xmlns:p14="http://schemas.microsoft.com/office/powerpoint/2010/main" val="302351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CF33FF2-F4F9-4D2A-1347-7F5328791542}"/>
              </a:ext>
            </a:extLst>
          </p:cNvPr>
          <p:cNvSpPr>
            <a:spLocks noGrp="1"/>
          </p:cNvSpPr>
          <p:nvPr>
            <p:ph type="title"/>
          </p:nvPr>
        </p:nvSpPr>
        <p:spPr/>
        <p:txBody>
          <a:bodyPr/>
          <a:lstStyle/>
          <a:p>
            <a:r>
              <a:rPr lang="fr-BE" dirty="0"/>
              <a:t>SOIREE -RENCONTRE</a:t>
            </a:r>
          </a:p>
        </p:txBody>
      </p:sp>
      <p:pic>
        <p:nvPicPr>
          <p:cNvPr id="8" name="Espace réservé du contenu 7" descr="Une image contenant Police, logo, texte, Graphique&#10;&#10;Description générée automatiquement">
            <a:extLst>
              <a:ext uri="{FF2B5EF4-FFF2-40B4-BE49-F238E27FC236}">
                <a16:creationId xmlns:a16="http://schemas.microsoft.com/office/drawing/2014/main" id="{0B59FF0F-C8AF-FFBD-E30C-90B459931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89288"/>
            <a:ext cx="6172200" cy="4069899"/>
          </a:xfrm>
        </p:spPr>
      </p:pic>
      <p:sp>
        <p:nvSpPr>
          <p:cNvPr id="6" name="Espace réservé du texte 5">
            <a:extLst>
              <a:ext uri="{FF2B5EF4-FFF2-40B4-BE49-F238E27FC236}">
                <a16:creationId xmlns:a16="http://schemas.microsoft.com/office/drawing/2014/main" id="{83075187-ECE5-6986-7989-84524C980CBC}"/>
              </a:ext>
            </a:extLst>
          </p:cNvPr>
          <p:cNvSpPr>
            <a:spLocks noGrp="1"/>
          </p:cNvSpPr>
          <p:nvPr>
            <p:ph type="body" sz="half" idx="2"/>
          </p:nvPr>
        </p:nvSpPr>
        <p:spPr/>
        <p:txBody>
          <a:bodyPr/>
          <a:lstStyle/>
          <a:p>
            <a:r>
              <a:rPr lang="fr-BE" dirty="0"/>
              <a:t>LESIONS MENISCALES ET GONARTHROSE</a:t>
            </a:r>
          </a:p>
          <a:p>
            <a:endParaRPr lang="fr-BE" dirty="0"/>
          </a:p>
          <a:p>
            <a:r>
              <a:rPr lang="fr-BE" dirty="0"/>
              <a:t>PROTHESE</a:t>
            </a:r>
          </a:p>
          <a:p>
            <a:endParaRPr lang="fr-BE" dirty="0"/>
          </a:p>
          <a:p>
            <a:endParaRPr lang="fr-BE" dirty="0"/>
          </a:p>
          <a:p>
            <a:r>
              <a:rPr lang="fr-BE" dirty="0"/>
              <a:t>                           OU</a:t>
            </a:r>
          </a:p>
          <a:p>
            <a:endParaRPr lang="fr-BE" dirty="0"/>
          </a:p>
          <a:p>
            <a:endParaRPr lang="fr-BE" dirty="0"/>
          </a:p>
          <a:p>
            <a:r>
              <a:rPr lang="fr-BE" dirty="0"/>
              <a:t>                                                ARTHROSCOPIE</a:t>
            </a:r>
          </a:p>
        </p:txBody>
      </p:sp>
    </p:spTree>
    <p:extLst>
      <p:ext uri="{BB962C8B-B14F-4D97-AF65-F5344CB8AC3E}">
        <p14:creationId xmlns:p14="http://schemas.microsoft.com/office/powerpoint/2010/main" val="84827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D807D-58BB-E01D-61B6-543FE0338043}"/>
              </a:ext>
            </a:extLst>
          </p:cNvPr>
          <p:cNvSpPr>
            <a:spLocks noGrp="1"/>
          </p:cNvSpPr>
          <p:nvPr>
            <p:ph type="title"/>
          </p:nvPr>
        </p:nvSpPr>
        <p:spPr/>
        <p:txBody>
          <a:bodyPr/>
          <a:lstStyle/>
          <a:p>
            <a:r>
              <a:rPr lang="fr-BE" dirty="0"/>
              <a:t>INDICATION PTG</a:t>
            </a:r>
          </a:p>
        </p:txBody>
      </p:sp>
      <p:pic>
        <p:nvPicPr>
          <p:cNvPr id="5" name="Espace réservé du contenu 4">
            <a:extLst>
              <a:ext uri="{FF2B5EF4-FFF2-40B4-BE49-F238E27FC236}">
                <a16:creationId xmlns:a16="http://schemas.microsoft.com/office/drawing/2014/main" id="{73B96F0A-970B-F066-F50F-657362D23187}"/>
              </a:ext>
            </a:extLst>
          </p:cNvPr>
          <p:cNvPicPr>
            <a:picLocks noGrp="1" noChangeAspect="1"/>
          </p:cNvPicPr>
          <p:nvPr>
            <p:ph idx="1"/>
          </p:nvPr>
        </p:nvPicPr>
        <p:blipFill>
          <a:blip r:embed="rId2"/>
          <a:stretch>
            <a:fillRect/>
          </a:stretch>
        </p:blipFill>
        <p:spPr>
          <a:xfrm>
            <a:off x="838200" y="3788884"/>
            <a:ext cx="10515600" cy="424819"/>
          </a:xfrm>
        </p:spPr>
      </p:pic>
    </p:spTree>
    <p:extLst>
      <p:ext uri="{BB962C8B-B14F-4D97-AF65-F5344CB8AC3E}">
        <p14:creationId xmlns:p14="http://schemas.microsoft.com/office/powerpoint/2010/main" val="390776335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93745-EB82-51FD-E03E-D9614482087D}"/>
              </a:ext>
            </a:extLst>
          </p:cNvPr>
          <p:cNvSpPr>
            <a:spLocks noGrp="1"/>
          </p:cNvSpPr>
          <p:nvPr>
            <p:ph type="title"/>
          </p:nvPr>
        </p:nvSpPr>
        <p:spPr/>
        <p:txBody>
          <a:bodyPr/>
          <a:lstStyle/>
          <a:p>
            <a:r>
              <a:rPr lang="fr-BE" dirty="0"/>
              <a:t>Examen clinique</a:t>
            </a:r>
          </a:p>
        </p:txBody>
      </p:sp>
      <p:sp>
        <p:nvSpPr>
          <p:cNvPr id="3" name="Espace réservé du texte 2">
            <a:extLst>
              <a:ext uri="{FF2B5EF4-FFF2-40B4-BE49-F238E27FC236}">
                <a16:creationId xmlns:a16="http://schemas.microsoft.com/office/drawing/2014/main" id="{BAF7175F-99AF-A4EE-DEE9-2D26E7B4CE9A}"/>
              </a:ext>
            </a:extLst>
          </p:cNvPr>
          <p:cNvSpPr>
            <a:spLocks noGrp="1"/>
          </p:cNvSpPr>
          <p:nvPr>
            <p:ph type="body" idx="1"/>
          </p:nvPr>
        </p:nvSpPr>
        <p:spPr/>
        <p:txBody>
          <a:bodyPr>
            <a:normAutofit/>
          </a:bodyPr>
          <a:lstStyle/>
          <a:p>
            <a:r>
              <a:rPr lang="fr-BE" sz="3600" dirty="0"/>
              <a:t>Aigue </a:t>
            </a:r>
          </a:p>
        </p:txBody>
      </p:sp>
      <p:sp>
        <p:nvSpPr>
          <p:cNvPr id="4" name="Espace réservé du contenu 3">
            <a:extLst>
              <a:ext uri="{FF2B5EF4-FFF2-40B4-BE49-F238E27FC236}">
                <a16:creationId xmlns:a16="http://schemas.microsoft.com/office/drawing/2014/main" id="{4D1C3763-33BB-4508-ED43-CE64A56FC337}"/>
              </a:ext>
            </a:extLst>
          </p:cNvPr>
          <p:cNvSpPr>
            <a:spLocks noGrp="1"/>
          </p:cNvSpPr>
          <p:nvPr>
            <p:ph sz="half" idx="2"/>
          </p:nvPr>
        </p:nvSpPr>
        <p:spPr/>
        <p:txBody>
          <a:bodyPr/>
          <a:lstStyle/>
          <a:p>
            <a:r>
              <a:rPr lang="fr-BE" dirty="0"/>
              <a:t>Tests méniscaux</a:t>
            </a:r>
          </a:p>
        </p:txBody>
      </p:sp>
      <p:sp>
        <p:nvSpPr>
          <p:cNvPr id="5" name="Espace réservé du texte 4">
            <a:extLst>
              <a:ext uri="{FF2B5EF4-FFF2-40B4-BE49-F238E27FC236}">
                <a16:creationId xmlns:a16="http://schemas.microsoft.com/office/drawing/2014/main" id="{39E034EB-0AE2-DD4A-AE4C-AA6B3D99924D}"/>
              </a:ext>
            </a:extLst>
          </p:cNvPr>
          <p:cNvSpPr>
            <a:spLocks noGrp="1"/>
          </p:cNvSpPr>
          <p:nvPr>
            <p:ph type="body" sz="quarter" idx="3"/>
          </p:nvPr>
        </p:nvSpPr>
        <p:spPr/>
        <p:txBody>
          <a:bodyPr>
            <a:normAutofit/>
          </a:bodyPr>
          <a:lstStyle/>
          <a:p>
            <a:r>
              <a:rPr lang="fr-BE" sz="3600" dirty="0"/>
              <a:t>Gonarthrose et LMD</a:t>
            </a:r>
          </a:p>
        </p:txBody>
      </p:sp>
      <p:sp>
        <p:nvSpPr>
          <p:cNvPr id="6" name="Espace réservé du contenu 5">
            <a:extLst>
              <a:ext uri="{FF2B5EF4-FFF2-40B4-BE49-F238E27FC236}">
                <a16:creationId xmlns:a16="http://schemas.microsoft.com/office/drawing/2014/main" id="{1853AEF7-5714-D26D-FB94-1893B04CB321}"/>
              </a:ext>
            </a:extLst>
          </p:cNvPr>
          <p:cNvSpPr>
            <a:spLocks noGrp="1"/>
          </p:cNvSpPr>
          <p:nvPr>
            <p:ph sz="quarter" idx="4"/>
          </p:nvPr>
        </p:nvSpPr>
        <p:spPr/>
        <p:txBody>
          <a:bodyPr/>
          <a:lstStyle/>
          <a:p>
            <a:endParaRPr lang="fr-BE"/>
          </a:p>
        </p:txBody>
      </p:sp>
    </p:spTree>
    <p:extLst>
      <p:ext uri="{BB962C8B-B14F-4D97-AF65-F5344CB8AC3E}">
        <p14:creationId xmlns:p14="http://schemas.microsoft.com/office/powerpoint/2010/main" val="1081486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C970B-B817-9638-E14D-A5FF03804260}"/>
              </a:ext>
            </a:extLst>
          </p:cNvPr>
          <p:cNvSpPr>
            <a:spLocks noGrp="1"/>
          </p:cNvSpPr>
          <p:nvPr>
            <p:ph type="title"/>
          </p:nvPr>
        </p:nvSpPr>
        <p:spPr/>
        <p:txBody>
          <a:bodyPr/>
          <a:lstStyle/>
          <a:p>
            <a:r>
              <a:rPr lang="fr-BE" dirty="0"/>
              <a:t>Imagerie</a:t>
            </a:r>
          </a:p>
        </p:txBody>
      </p:sp>
      <p:sp>
        <p:nvSpPr>
          <p:cNvPr id="3" name="Espace réservé du texte 2">
            <a:extLst>
              <a:ext uri="{FF2B5EF4-FFF2-40B4-BE49-F238E27FC236}">
                <a16:creationId xmlns:a16="http://schemas.microsoft.com/office/drawing/2014/main" id="{09445C97-6979-0F8C-41AC-5BA96DB0BC57}"/>
              </a:ext>
            </a:extLst>
          </p:cNvPr>
          <p:cNvSpPr>
            <a:spLocks noGrp="1"/>
          </p:cNvSpPr>
          <p:nvPr>
            <p:ph type="body" idx="1"/>
          </p:nvPr>
        </p:nvSpPr>
        <p:spPr/>
        <p:txBody>
          <a:bodyPr/>
          <a:lstStyle/>
          <a:p>
            <a:r>
              <a:rPr lang="fr-BE" dirty="0"/>
              <a:t>RADIOS</a:t>
            </a:r>
          </a:p>
        </p:txBody>
      </p:sp>
      <p:sp>
        <p:nvSpPr>
          <p:cNvPr id="4" name="Espace réservé du contenu 3">
            <a:extLst>
              <a:ext uri="{FF2B5EF4-FFF2-40B4-BE49-F238E27FC236}">
                <a16:creationId xmlns:a16="http://schemas.microsoft.com/office/drawing/2014/main" id="{98B1067A-B152-FA2C-2A7D-0464572FC73E}"/>
              </a:ext>
            </a:extLst>
          </p:cNvPr>
          <p:cNvSpPr>
            <a:spLocks noGrp="1"/>
          </p:cNvSpPr>
          <p:nvPr>
            <p:ph sz="half" idx="2"/>
          </p:nvPr>
        </p:nvSpPr>
        <p:spPr/>
        <p:txBody>
          <a:bodyPr/>
          <a:lstStyle/>
          <a:p>
            <a:endParaRPr lang="fr-BE" dirty="0"/>
          </a:p>
          <a:p>
            <a:r>
              <a:rPr lang="fr-BE" dirty="0"/>
              <a:t>2 GENOUX EN CHARGE</a:t>
            </a:r>
          </a:p>
          <a:p>
            <a:r>
              <a:rPr lang="fr-BE" dirty="0"/>
              <a:t>SCHUSS</a:t>
            </a:r>
          </a:p>
          <a:p>
            <a:r>
              <a:rPr lang="fr-BE" dirty="0"/>
              <a:t>Défilés </a:t>
            </a:r>
            <a:r>
              <a:rPr lang="fr-BE" dirty="0" err="1"/>
              <a:t>fémoro</a:t>
            </a:r>
            <a:r>
              <a:rPr lang="fr-BE" dirty="0"/>
              <a:t>-patellaires</a:t>
            </a:r>
          </a:p>
        </p:txBody>
      </p:sp>
      <p:sp>
        <p:nvSpPr>
          <p:cNvPr id="5" name="Espace réservé du texte 4">
            <a:extLst>
              <a:ext uri="{FF2B5EF4-FFF2-40B4-BE49-F238E27FC236}">
                <a16:creationId xmlns:a16="http://schemas.microsoft.com/office/drawing/2014/main" id="{5F7A7EB8-D6EC-D7AE-F7A1-5458B64D49FD}"/>
              </a:ext>
            </a:extLst>
          </p:cNvPr>
          <p:cNvSpPr>
            <a:spLocks noGrp="1"/>
          </p:cNvSpPr>
          <p:nvPr>
            <p:ph type="body" sz="quarter" idx="3"/>
          </p:nvPr>
        </p:nvSpPr>
        <p:spPr/>
        <p:txBody>
          <a:bodyPr/>
          <a:lstStyle/>
          <a:p>
            <a:r>
              <a:rPr lang="fr-BE" dirty="0"/>
              <a:t>IRM</a:t>
            </a:r>
          </a:p>
        </p:txBody>
      </p:sp>
      <p:sp>
        <p:nvSpPr>
          <p:cNvPr id="6" name="Espace réservé du contenu 5">
            <a:extLst>
              <a:ext uri="{FF2B5EF4-FFF2-40B4-BE49-F238E27FC236}">
                <a16:creationId xmlns:a16="http://schemas.microsoft.com/office/drawing/2014/main" id="{31C0B5BB-C15B-995F-085B-372A67080C84}"/>
              </a:ext>
            </a:extLst>
          </p:cNvPr>
          <p:cNvSpPr>
            <a:spLocks noGrp="1"/>
          </p:cNvSpPr>
          <p:nvPr>
            <p:ph sz="quarter" idx="4"/>
          </p:nvPr>
        </p:nvSpPr>
        <p:spPr/>
        <p:txBody>
          <a:bodyPr/>
          <a:lstStyle/>
          <a:p>
            <a:endParaRPr lang="fr-BE" dirty="0"/>
          </a:p>
          <a:p>
            <a:r>
              <a:rPr lang="fr-BE" dirty="0"/>
              <a:t>Si plaintes « aigues »</a:t>
            </a:r>
          </a:p>
        </p:txBody>
      </p:sp>
    </p:spTree>
    <p:extLst>
      <p:ext uri="{BB962C8B-B14F-4D97-AF65-F5344CB8AC3E}">
        <p14:creationId xmlns:p14="http://schemas.microsoft.com/office/powerpoint/2010/main" val="3241790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C970B-B817-9638-E14D-A5FF03804260}"/>
              </a:ext>
            </a:extLst>
          </p:cNvPr>
          <p:cNvSpPr>
            <a:spLocks noGrp="1"/>
          </p:cNvSpPr>
          <p:nvPr>
            <p:ph type="title"/>
          </p:nvPr>
        </p:nvSpPr>
        <p:spPr/>
        <p:txBody>
          <a:bodyPr/>
          <a:lstStyle/>
          <a:p>
            <a:r>
              <a:rPr lang="fr-BE" dirty="0"/>
              <a:t>Imagerie</a:t>
            </a:r>
          </a:p>
        </p:txBody>
      </p:sp>
      <p:sp>
        <p:nvSpPr>
          <p:cNvPr id="3" name="Espace réservé du texte 2">
            <a:extLst>
              <a:ext uri="{FF2B5EF4-FFF2-40B4-BE49-F238E27FC236}">
                <a16:creationId xmlns:a16="http://schemas.microsoft.com/office/drawing/2014/main" id="{09445C97-6979-0F8C-41AC-5BA96DB0BC57}"/>
              </a:ext>
            </a:extLst>
          </p:cNvPr>
          <p:cNvSpPr>
            <a:spLocks noGrp="1"/>
          </p:cNvSpPr>
          <p:nvPr>
            <p:ph type="body" idx="1"/>
          </p:nvPr>
        </p:nvSpPr>
        <p:spPr/>
        <p:txBody>
          <a:bodyPr/>
          <a:lstStyle/>
          <a:p>
            <a:r>
              <a:rPr lang="fr-BE" dirty="0"/>
              <a:t>RADIOS</a:t>
            </a:r>
          </a:p>
        </p:txBody>
      </p:sp>
      <p:sp>
        <p:nvSpPr>
          <p:cNvPr id="4" name="Espace réservé du contenu 3">
            <a:extLst>
              <a:ext uri="{FF2B5EF4-FFF2-40B4-BE49-F238E27FC236}">
                <a16:creationId xmlns:a16="http://schemas.microsoft.com/office/drawing/2014/main" id="{98B1067A-B152-FA2C-2A7D-0464572FC73E}"/>
              </a:ext>
            </a:extLst>
          </p:cNvPr>
          <p:cNvSpPr>
            <a:spLocks noGrp="1"/>
          </p:cNvSpPr>
          <p:nvPr>
            <p:ph sz="half" idx="2"/>
          </p:nvPr>
        </p:nvSpPr>
        <p:spPr/>
        <p:txBody>
          <a:bodyPr/>
          <a:lstStyle/>
          <a:p>
            <a:endParaRPr lang="fr-BE" dirty="0"/>
          </a:p>
          <a:p>
            <a:r>
              <a:rPr lang="fr-BE" dirty="0"/>
              <a:t>2 GENOUX EN CHARGE</a:t>
            </a:r>
          </a:p>
          <a:p>
            <a:r>
              <a:rPr lang="fr-BE" dirty="0"/>
              <a:t>SCHUSS</a:t>
            </a:r>
          </a:p>
          <a:p>
            <a:r>
              <a:rPr lang="fr-BE" dirty="0"/>
              <a:t>Défilés </a:t>
            </a:r>
            <a:r>
              <a:rPr lang="fr-BE" dirty="0" err="1"/>
              <a:t>fémoro</a:t>
            </a:r>
            <a:r>
              <a:rPr lang="fr-BE" dirty="0"/>
              <a:t>-patellaires</a:t>
            </a:r>
          </a:p>
          <a:p>
            <a:endParaRPr lang="fr-BE" dirty="0"/>
          </a:p>
          <a:p>
            <a:endParaRPr lang="fr-BE" dirty="0"/>
          </a:p>
          <a:p>
            <a:r>
              <a:rPr lang="fr-BE" dirty="0"/>
              <a:t>ARTHROSE avérée ?</a:t>
            </a:r>
          </a:p>
        </p:txBody>
      </p:sp>
      <p:sp>
        <p:nvSpPr>
          <p:cNvPr id="5" name="Espace réservé du texte 4">
            <a:extLst>
              <a:ext uri="{FF2B5EF4-FFF2-40B4-BE49-F238E27FC236}">
                <a16:creationId xmlns:a16="http://schemas.microsoft.com/office/drawing/2014/main" id="{5F7A7EB8-D6EC-D7AE-F7A1-5458B64D49FD}"/>
              </a:ext>
            </a:extLst>
          </p:cNvPr>
          <p:cNvSpPr>
            <a:spLocks noGrp="1"/>
          </p:cNvSpPr>
          <p:nvPr>
            <p:ph type="body" sz="quarter" idx="3"/>
          </p:nvPr>
        </p:nvSpPr>
        <p:spPr/>
        <p:txBody>
          <a:bodyPr/>
          <a:lstStyle/>
          <a:p>
            <a:r>
              <a:rPr lang="fr-BE" dirty="0"/>
              <a:t>IRM</a:t>
            </a:r>
          </a:p>
        </p:txBody>
      </p:sp>
      <p:sp>
        <p:nvSpPr>
          <p:cNvPr id="6" name="Espace réservé du contenu 5">
            <a:extLst>
              <a:ext uri="{FF2B5EF4-FFF2-40B4-BE49-F238E27FC236}">
                <a16:creationId xmlns:a16="http://schemas.microsoft.com/office/drawing/2014/main" id="{31C0B5BB-C15B-995F-085B-372A67080C84}"/>
              </a:ext>
            </a:extLst>
          </p:cNvPr>
          <p:cNvSpPr>
            <a:spLocks noGrp="1"/>
          </p:cNvSpPr>
          <p:nvPr>
            <p:ph sz="quarter" idx="4"/>
          </p:nvPr>
        </p:nvSpPr>
        <p:spPr/>
        <p:txBody>
          <a:bodyPr/>
          <a:lstStyle/>
          <a:p>
            <a:endParaRPr lang="fr-BE" dirty="0"/>
          </a:p>
          <a:p>
            <a:r>
              <a:rPr lang="fr-BE" dirty="0"/>
              <a:t>Si plaintes « aigues »</a:t>
            </a:r>
          </a:p>
          <a:p>
            <a:endParaRPr lang="fr-BE" dirty="0"/>
          </a:p>
          <a:p>
            <a:endParaRPr lang="fr-BE" dirty="0"/>
          </a:p>
          <a:p>
            <a:endParaRPr lang="fr-BE" dirty="0"/>
          </a:p>
          <a:p>
            <a:endParaRPr lang="fr-BE" dirty="0"/>
          </a:p>
          <a:p>
            <a:pPr marL="0" indent="0">
              <a:buNone/>
            </a:pPr>
            <a:endParaRPr lang="fr-BE" dirty="0"/>
          </a:p>
        </p:txBody>
      </p:sp>
    </p:spTree>
    <p:extLst>
      <p:ext uri="{BB962C8B-B14F-4D97-AF65-F5344CB8AC3E}">
        <p14:creationId xmlns:p14="http://schemas.microsoft.com/office/powerpoint/2010/main" val="2530804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C970B-B817-9638-E14D-A5FF03804260}"/>
              </a:ext>
            </a:extLst>
          </p:cNvPr>
          <p:cNvSpPr>
            <a:spLocks noGrp="1"/>
          </p:cNvSpPr>
          <p:nvPr>
            <p:ph type="title"/>
          </p:nvPr>
        </p:nvSpPr>
        <p:spPr/>
        <p:txBody>
          <a:bodyPr/>
          <a:lstStyle/>
          <a:p>
            <a:r>
              <a:rPr lang="fr-BE" dirty="0"/>
              <a:t>Imagerie</a:t>
            </a:r>
          </a:p>
        </p:txBody>
      </p:sp>
      <p:sp>
        <p:nvSpPr>
          <p:cNvPr id="3" name="Espace réservé du texte 2">
            <a:extLst>
              <a:ext uri="{FF2B5EF4-FFF2-40B4-BE49-F238E27FC236}">
                <a16:creationId xmlns:a16="http://schemas.microsoft.com/office/drawing/2014/main" id="{09445C97-6979-0F8C-41AC-5BA96DB0BC57}"/>
              </a:ext>
            </a:extLst>
          </p:cNvPr>
          <p:cNvSpPr>
            <a:spLocks noGrp="1"/>
          </p:cNvSpPr>
          <p:nvPr>
            <p:ph type="body" idx="1"/>
          </p:nvPr>
        </p:nvSpPr>
        <p:spPr/>
        <p:txBody>
          <a:bodyPr/>
          <a:lstStyle/>
          <a:p>
            <a:r>
              <a:rPr lang="fr-BE" dirty="0"/>
              <a:t>RADIOS</a:t>
            </a:r>
          </a:p>
        </p:txBody>
      </p:sp>
      <p:sp>
        <p:nvSpPr>
          <p:cNvPr id="4" name="Espace réservé du contenu 3">
            <a:extLst>
              <a:ext uri="{FF2B5EF4-FFF2-40B4-BE49-F238E27FC236}">
                <a16:creationId xmlns:a16="http://schemas.microsoft.com/office/drawing/2014/main" id="{98B1067A-B152-FA2C-2A7D-0464572FC73E}"/>
              </a:ext>
            </a:extLst>
          </p:cNvPr>
          <p:cNvSpPr>
            <a:spLocks noGrp="1"/>
          </p:cNvSpPr>
          <p:nvPr>
            <p:ph sz="half" idx="2"/>
          </p:nvPr>
        </p:nvSpPr>
        <p:spPr/>
        <p:txBody>
          <a:bodyPr/>
          <a:lstStyle/>
          <a:p>
            <a:endParaRPr lang="fr-BE" dirty="0"/>
          </a:p>
          <a:p>
            <a:r>
              <a:rPr lang="fr-BE" dirty="0"/>
              <a:t>2 GENOUX EN CHARGE</a:t>
            </a:r>
          </a:p>
          <a:p>
            <a:r>
              <a:rPr lang="fr-BE" dirty="0"/>
              <a:t>SCHUSS</a:t>
            </a:r>
          </a:p>
          <a:p>
            <a:r>
              <a:rPr lang="fr-BE" dirty="0"/>
              <a:t>Défilés </a:t>
            </a:r>
            <a:r>
              <a:rPr lang="fr-BE" dirty="0" err="1"/>
              <a:t>fémoro</a:t>
            </a:r>
            <a:r>
              <a:rPr lang="fr-BE" dirty="0"/>
              <a:t>-patellaires</a:t>
            </a:r>
          </a:p>
          <a:p>
            <a:endParaRPr lang="fr-BE" dirty="0"/>
          </a:p>
          <a:p>
            <a:endParaRPr lang="fr-BE" dirty="0"/>
          </a:p>
          <a:p>
            <a:r>
              <a:rPr lang="fr-BE" dirty="0"/>
              <a:t>ARTHROSE avérée ?</a:t>
            </a:r>
          </a:p>
        </p:txBody>
      </p:sp>
      <p:sp>
        <p:nvSpPr>
          <p:cNvPr id="5" name="Espace réservé du texte 4">
            <a:extLst>
              <a:ext uri="{FF2B5EF4-FFF2-40B4-BE49-F238E27FC236}">
                <a16:creationId xmlns:a16="http://schemas.microsoft.com/office/drawing/2014/main" id="{5F7A7EB8-D6EC-D7AE-F7A1-5458B64D49FD}"/>
              </a:ext>
            </a:extLst>
          </p:cNvPr>
          <p:cNvSpPr>
            <a:spLocks noGrp="1"/>
          </p:cNvSpPr>
          <p:nvPr>
            <p:ph type="body" sz="quarter" idx="3"/>
          </p:nvPr>
        </p:nvSpPr>
        <p:spPr/>
        <p:txBody>
          <a:bodyPr/>
          <a:lstStyle/>
          <a:p>
            <a:r>
              <a:rPr lang="fr-BE" dirty="0"/>
              <a:t>IRM</a:t>
            </a:r>
          </a:p>
        </p:txBody>
      </p:sp>
      <p:sp>
        <p:nvSpPr>
          <p:cNvPr id="6" name="Espace réservé du contenu 5">
            <a:extLst>
              <a:ext uri="{FF2B5EF4-FFF2-40B4-BE49-F238E27FC236}">
                <a16:creationId xmlns:a16="http://schemas.microsoft.com/office/drawing/2014/main" id="{31C0B5BB-C15B-995F-085B-372A67080C84}"/>
              </a:ext>
            </a:extLst>
          </p:cNvPr>
          <p:cNvSpPr>
            <a:spLocks noGrp="1"/>
          </p:cNvSpPr>
          <p:nvPr>
            <p:ph sz="quarter" idx="4"/>
          </p:nvPr>
        </p:nvSpPr>
        <p:spPr/>
        <p:txBody>
          <a:bodyPr/>
          <a:lstStyle/>
          <a:p>
            <a:endParaRPr lang="fr-BE" dirty="0"/>
          </a:p>
          <a:p>
            <a:r>
              <a:rPr lang="fr-BE" dirty="0"/>
              <a:t>Si plaintes « aigues »</a:t>
            </a:r>
          </a:p>
          <a:p>
            <a:endParaRPr lang="fr-BE" dirty="0"/>
          </a:p>
          <a:p>
            <a:endParaRPr lang="fr-BE" dirty="0"/>
          </a:p>
          <a:p>
            <a:endParaRPr lang="fr-BE" dirty="0"/>
          </a:p>
          <a:p>
            <a:endParaRPr lang="fr-BE" dirty="0"/>
          </a:p>
          <a:p>
            <a:r>
              <a:rPr lang="fr-BE" dirty="0"/>
              <a:t>Lésion méniscale ? Autre ?</a:t>
            </a:r>
          </a:p>
          <a:p>
            <a:endParaRPr lang="fr-BE" dirty="0"/>
          </a:p>
          <a:p>
            <a:pPr marL="0" indent="0">
              <a:buNone/>
            </a:pPr>
            <a:endParaRPr lang="fr-BE" dirty="0"/>
          </a:p>
        </p:txBody>
      </p:sp>
    </p:spTree>
    <p:extLst>
      <p:ext uri="{BB962C8B-B14F-4D97-AF65-F5344CB8AC3E}">
        <p14:creationId xmlns:p14="http://schemas.microsoft.com/office/powerpoint/2010/main" val="3227362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C970B-B817-9638-E14D-A5FF03804260}"/>
              </a:ext>
            </a:extLst>
          </p:cNvPr>
          <p:cNvSpPr>
            <a:spLocks noGrp="1"/>
          </p:cNvSpPr>
          <p:nvPr>
            <p:ph type="title"/>
          </p:nvPr>
        </p:nvSpPr>
        <p:spPr/>
        <p:txBody>
          <a:bodyPr/>
          <a:lstStyle/>
          <a:p>
            <a:r>
              <a:rPr lang="fr-BE" dirty="0"/>
              <a:t>Imagerie</a:t>
            </a:r>
          </a:p>
        </p:txBody>
      </p:sp>
      <p:sp>
        <p:nvSpPr>
          <p:cNvPr id="3" name="Espace réservé du texte 2">
            <a:extLst>
              <a:ext uri="{FF2B5EF4-FFF2-40B4-BE49-F238E27FC236}">
                <a16:creationId xmlns:a16="http://schemas.microsoft.com/office/drawing/2014/main" id="{09445C97-6979-0F8C-41AC-5BA96DB0BC57}"/>
              </a:ext>
            </a:extLst>
          </p:cNvPr>
          <p:cNvSpPr>
            <a:spLocks noGrp="1"/>
          </p:cNvSpPr>
          <p:nvPr>
            <p:ph type="body" idx="1"/>
          </p:nvPr>
        </p:nvSpPr>
        <p:spPr/>
        <p:txBody>
          <a:bodyPr/>
          <a:lstStyle/>
          <a:p>
            <a:r>
              <a:rPr lang="fr-BE" dirty="0"/>
              <a:t>RADIOS</a:t>
            </a:r>
          </a:p>
        </p:txBody>
      </p:sp>
      <p:sp>
        <p:nvSpPr>
          <p:cNvPr id="4" name="Espace réservé du contenu 3">
            <a:extLst>
              <a:ext uri="{FF2B5EF4-FFF2-40B4-BE49-F238E27FC236}">
                <a16:creationId xmlns:a16="http://schemas.microsoft.com/office/drawing/2014/main" id="{98B1067A-B152-FA2C-2A7D-0464572FC73E}"/>
              </a:ext>
            </a:extLst>
          </p:cNvPr>
          <p:cNvSpPr>
            <a:spLocks noGrp="1"/>
          </p:cNvSpPr>
          <p:nvPr>
            <p:ph sz="half" idx="2"/>
          </p:nvPr>
        </p:nvSpPr>
        <p:spPr/>
        <p:txBody>
          <a:bodyPr/>
          <a:lstStyle/>
          <a:p>
            <a:endParaRPr lang="fr-BE" dirty="0"/>
          </a:p>
          <a:p>
            <a:r>
              <a:rPr lang="fr-BE" dirty="0"/>
              <a:t>2 GENOUX EN CHARGE</a:t>
            </a:r>
          </a:p>
          <a:p>
            <a:r>
              <a:rPr lang="fr-BE" dirty="0"/>
              <a:t>SCHUSS</a:t>
            </a:r>
          </a:p>
          <a:p>
            <a:r>
              <a:rPr lang="fr-BE" dirty="0"/>
              <a:t>Défilés </a:t>
            </a:r>
            <a:r>
              <a:rPr lang="fr-BE" dirty="0" err="1"/>
              <a:t>fémoro</a:t>
            </a:r>
            <a:r>
              <a:rPr lang="fr-BE" dirty="0"/>
              <a:t>-patellaires</a:t>
            </a:r>
          </a:p>
        </p:txBody>
      </p:sp>
      <p:sp>
        <p:nvSpPr>
          <p:cNvPr id="5" name="Espace réservé du texte 4">
            <a:extLst>
              <a:ext uri="{FF2B5EF4-FFF2-40B4-BE49-F238E27FC236}">
                <a16:creationId xmlns:a16="http://schemas.microsoft.com/office/drawing/2014/main" id="{5F7A7EB8-D6EC-D7AE-F7A1-5458B64D49FD}"/>
              </a:ext>
            </a:extLst>
          </p:cNvPr>
          <p:cNvSpPr>
            <a:spLocks noGrp="1"/>
          </p:cNvSpPr>
          <p:nvPr>
            <p:ph type="body" sz="quarter" idx="3"/>
          </p:nvPr>
        </p:nvSpPr>
        <p:spPr/>
        <p:txBody>
          <a:bodyPr/>
          <a:lstStyle/>
          <a:p>
            <a:r>
              <a:rPr lang="fr-BE" dirty="0"/>
              <a:t>IRM</a:t>
            </a:r>
          </a:p>
        </p:txBody>
      </p:sp>
      <p:sp>
        <p:nvSpPr>
          <p:cNvPr id="6" name="Espace réservé du contenu 5">
            <a:extLst>
              <a:ext uri="{FF2B5EF4-FFF2-40B4-BE49-F238E27FC236}">
                <a16:creationId xmlns:a16="http://schemas.microsoft.com/office/drawing/2014/main" id="{31C0B5BB-C15B-995F-085B-372A67080C84}"/>
              </a:ext>
            </a:extLst>
          </p:cNvPr>
          <p:cNvSpPr>
            <a:spLocks noGrp="1"/>
          </p:cNvSpPr>
          <p:nvPr>
            <p:ph sz="quarter" idx="4"/>
          </p:nvPr>
        </p:nvSpPr>
        <p:spPr/>
        <p:txBody>
          <a:bodyPr/>
          <a:lstStyle/>
          <a:p>
            <a:endParaRPr lang="fr-BE" dirty="0"/>
          </a:p>
          <a:p>
            <a:r>
              <a:rPr lang="fr-BE" dirty="0"/>
              <a:t>Si plaintes « aigues »</a:t>
            </a:r>
          </a:p>
        </p:txBody>
      </p:sp>
    </p:spTree>
    <p:extLst>
      <p:ext uri="{BB962C8B-B14F-4D97-AF65-F5344CB8AC3E}">
        <p14:creationId xmlns:p14="http://schemas.microsoft.com/office/powerpoint/2010/main" val="1751347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Indication thérapeutique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a:xfrm>
            <a:off x="839788" y="1681161"/>
            <a:ext cx="5157787" cy="644789"/>
          </a:xfrm>
        </p:spPr>
        <p:txBody>
          <a:bodyPr>
            <a:normAutofit fontScale="92500"/>
          </a:bodyPr>
          <a:lstStyle/>
          <a:p>
            <a:r>
              <a:rPr lang="fr-BE" dirty="0"/>
              <a:t>  </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normAutofit fontScale="92500"/>
          </a:bodyPr>
          <a:lstStyle/>
          <a:p>
            <a:r>
              <a:rPr lang="fr-BE" sz="3200" dirty="0"/>
              <a:t>SI POSSIBLE …  CONSERVATEUR</a:t>
            </a:r>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normAutofit/>
          </a:bodyPr>
          <a:lstStyle/>
          <a:p>
            <a:pPr marL="0" indent="0">
              <a:buNone/>
            </a:pPr>
            <a:r>
              <a:rPr lang="fr-BE" dirty="0"/>
              <a:t>    </a:t>
            </a:r>
          </a:p>
        </p:txBody>
      </p:sp>
    </p:spTree>
    <p:extLst>
      <p:ext uri="{BB962C8B-B14F-4D97-AF65-F5344CB8AC3E}">
        <p14:creationId xmlns:p14="http://schemas.microsoft.com/office/powerpoint/2010/main" val="266792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Indication thérapeutique</a:t>
            </a:r>
            <a:br>
              <a:rPr lang="fr-BE" dirty="0"/>
            </a:br>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a:xfrm>
            <a:off x="839788" y="1681161"/>
            <a:ext cx="5157787" cy="644789"/>
          </a:xfrm>
        </p:spPr>
        <p:txBody>
          <a:bodyPr>
            <a:normAutofit fontScale="92500"/>
          </a:bodyPr>
          <a:lstStyle/>
          <a:p>
            <a:r>
              <a:rPr lang="fr-BE" dirty="0"/>
              <a:t>  </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normAutofit fontScale="92500"/>
          </a:bodyPr>
          <a:lstStyle/>
          <a:p>
            <a:r>
              <a:rPr lang="fr-BE" sz="3200" dirty="0"/>
              <a:t>SI POSSIBLE …  CONSERVATEUR</a:t>
            </a:r>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normAutofit/>
          </a:bodyPr>
          <a:lstStyle/>
          <a:p>
            <a:pPr marL="0" indent="0">
              <a:buNone/>
            </a:pPr>
            <a:r>
              <a:rPr lang="fr-BE" dirty="0"/>
              <a:t>    </a:t>
            </a:r>
          </a:p>
        </p:txBody>
      </p:sp>
      <p:pic>
        <p:nvPicPr>
          <p:cNvPr id="2" name="Image 1">
            <a:extLst>
              <a:ext uri="{FF2B5EF4-FFF2-40B4-BE49-F238E27FC236}">
                <a16:creationId xmlns:a16="http://schemas.microsoft.com/office/drawing/2014/main" id="{9E6B1C02-CFE2-2E50-C01F-F22DEB402BAD}"/>
              </a:ext>
            </a:extLst>
          </p:cNvPr>
          <p:cNvPicPr>
            <a:picLocks noChangeAspect="1"/>
          </p:cNvPicPr>
          <p:nvPr/>
        </p:nvPicPr>
        <p:blipFill>
          <a:blip r:embed="rId3"/>
          <a:stretch>
            <a:fillRect/>
          </a:stretch>
        </p:blipFill>
        <p:spPr>
          <a:xfrm>
            <a:off x="4218403" y="0"/>
            <a:ext cx="3755193" cy="6858000"/>
          </a:xfrm>
          <a:prstGeom prst="rect">
            <a:avLst/>
          </a:prstGeom>
        </p:spPr>
      </p:pic>
    </p:spTree>
    <p:extLst>
      <p:ext uri="{BB962C8B-B14F-4D97-AF65-F5344CB8AC3E}">
        <p14:creationId xmlns:p14="http://schemas.microsoft.com/office/powerpoint/2010/main" val="3637024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a:xfrm>
            <a:off x="839788" y="1681161"/>
            <a:ext cx="5157787" cy="644789"/>
          </a:xfrm>
        </p:spPr>
        <p:txBody>
          <a:bodyPr>
            <a:normAutofit fontScale="92500"/>
          </a:bodyPr>
          <a:lstStyle/>
          <a:p>
            <a:r>
              <a:rPr lang="fr-BE" dirty="0"/>
              <a:t>  </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normAutofit fontScale="92500"/>
          </a:bodyPr>
          <a:lstStyle/>
          <a:p>
            <a:r>
              <a:rPr lang="fr-BE" sz="3200" dirty="0"/>
              <a:t>                    PATIENTE 08/06/66</a:t>
            </a:r>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normAutofit/>
          </a:bodyPr>
          <a:lstStyle/>
          <a:p>
            <a:pPr marL="0" indent="0">
              <a:buNone/>
            </a:pPr>
            <a:r>
              <a:rPr lang="fr-BE" dirty="0"/>
              <a:t>                       </a:t>
            </a:r>
            <a:r>
              <a:rPr lang="fr-BE" dirty="0">
                <a:solidFill>
                  <a:srgbClr val="FF0000"/>
                </a:solidFill>
              </a:rPr>
              <a:t>Ping </a:t>
            </a:r>
            <a:r>
              <a:rPr lang="fr-BE" dirty="0" err="1">
                <a:solidFill>
                  <a:srgbClr val="FF0000"/>
                </a:solidFill>
              </a:rPr>
              <a:t>pong</a:t>
            </a:r>
            <a:endParaRPr lang="fr-BE" dirty="0">
              <a:solidFill>
                <a:srgbClr val="FF0000"/>
              </a:solidFill>
            </a:endParaRPr>
          </a:p>
          <a:p>
            <a:pPr marL="0" indent="0">
              <a:buNone/>
            </a:pPr>
            <a:endParaRPr lang="fr-BE" dirty="0"/>
          </a:p>
          <a:p>
            <a:pPr marL="0" indent="0">
              <a:buNone/>
            </a:pPr>
            <a:endParaRPr lang="fr-BE" dirty="0"/>
          </a:p>
          <a:p>
            <a:pPr marL="0" indent="0">
              <a:buNone/>
            </a:pPr>
            <a:r>
              <a:rPr lang="fr-BE" dirty="0"/>
              <a:t>                       2008 PLASTIE LCA</a:t>
            </a:r>
          </a:p>
          <a:p>
            <a:pPr marL="0" indent="0">
              <a:buNone/>
            </a:pPr>
            <a:endParaRPr lang="fr-BE" dirty="0"/>
          </a:p>
          <a:p>
            <a:pPr marL="0" indent="0">
              <a:buNone/>
            </a:pPr>
            <a:r>
              <a:rPr lang="fr-BE" dirty="0"/>
              <a:t>                       </a:t>
            </a:r>
          </a:p>
          <a:p>
            <a:pPr marL="0" indent="0">
              <a:buNone/>
            </a:pPr>
            <a:r>
              <a:rPr lang="fr-BE" dirty="0"/>
              <a:t>                       2020 ARTHROSCOPIE</a:t>
            </a:r>
          </a:p>
        </p:txBody>
      </p:sp>
      <p:pic>
        <p:nvPicPr>
          <p:cNvPr id="2" name="Image 1">
            <a:extLst>
              <a:ext uri="{FF2B5EF4-FFF2-40B4-BE49-F238E27FC236}">
                <a16:creationId xmlns:a16="http://schemas.microsoft.com/office/drawing/2014/main" id="{9E6B1C02-CFE2-2E50-C01F-F22DEB402BAD}"/>
              </a:ext>
            </a:extLst>
          </p:cNvPr>
          <p:cNvPicPr>
            <a:picLocks noChangeAspect="1"/>
          </p:cNvPicPr>
          <p:nvPr/>
        </p:nvPicPr>
        <p:blipFill>
          <a:blip r:embed="rId3"/>
          <a:stretch>
            <a:fillRect/>
          </a:stretch>
        </p:blipFill>
        <p:spPr>
          <a:xfrm>
            <a:off x="4218403" y="0"/>
            <a:ext cx="3755193" cy="6858000"/>
          </a:xfrm>
          <a:prstGeom prst="rect">
            <a:avLst/>
          </a:prstGeom>
        </p:spPr>
      </p:pic>
    </p:spTree>
    <p:extLst>
      <p:ext uri="{BB962C8B-B14F-4D97-AF65-F5344CB8AC3E}">
        <p14:creationId xmlns:p14="http://schemas.microsoft.com/office/powerpoint/2010/main" val="261076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85EE5-7C92-4394-A3FC-4CEAF8A32426}"/>
              </a:ext>
            </a:extLst>
          </p:cNvPr>
          <p:cNvSpPr>
            <a:spLocks noGrp="1"/>
          </p:cNvSpPr>
          <p:nvPr>
            <p:ph type="title"/>
          </p:nvPr>
        </p:nvSpPr>
        <p:spPr/>
        <p:txBody>
          <a:bodyPr/>
          <a:lstStyle/>
          <a:p>
            <a:endParaRPr lang="fr-BE"/>
          </a:p>
        </p:txBody>
      </p:sp>
      <p:sp>
        <p:nvSpPr>
          <p:cNvPr id="3" name="Espace réservé du texte 2">
            <a:extLst>
              <a:ext uri="{FF2B5EF4-FFF2-40B4-BE49-F238E27FC236}">
                <a16:creationId xmlns:a16="http://schemas.microsoft.com/office/drawing/2014/main" id="{093B35B6-B03F-47BA-2691-3F9F1C26B89C}"/>
              </a:ext>
            </a:extLst>
          </p:cNvPr>
          <p:cNvSpPr>
            <a:spLocks noGrp="1"/>
          </p:cNvSpPr>
          <p:nvPr>
            <p:ph type="body" idx="1"/>
          </p:nvPr>
        </p:nvSpPr>
        <p:spPr/>
        <p:txBody>
          <a:bodyPr/>
          <a:lstStyle/>
          <a:p>
            <a:endParaRPr lang="fr-BE"/>
          </a:p>
        </p:txBody>
      </p:sp>
      <p:pic>
        <p:nvPicPr>
          <p:cNvPr id="7" name="Espace réservé du contenu 6">
            <a:extLst>
              <a:ext uri="{FF2B5EF4-FFF2-40B4-BE49-F238E27FC236}">
                <a16:creationId xmlns:a16="http://schemas.microsoft.com/office/drawing/2014/main" id="{E901D9F4-5E20-511F-41BC-759541FC04C7}"/>
              </a:ext>
            </a:extLst>
          </p:cNvPr>
          <p:cNvPicPr>
            <a:picLocks noGrp="1" noChangeAspect="1"/>
          </p:cNvPicPr>
          <p:nvPr>
            <p:ph sz="half" idx="2"/>
          </p:nvPr>
        </p:nvPicPr>
        <p:blipFill>
          <a:blip r:embed="rId2"/>
          <a:stretch>
            <a:fillRect/>
          </a:stretch>
        </p:blipFill>
        <p:spPr>
          <a:xfrm flipV="1">
            <a:off x="-154546" y="-1545465"/>
            <a:ext cx="4427455" cy="718340"/>
          </a:xfrm>
          <a:prstGeom prst="rect">
            <a:avLst/>
          </a:prstGeom>
        </p:spPr>
      </p:pic>
      <p:sp>
        <p:nvSpPr>
          <p:cNvPr id="5" name="Espace réservé du texte 4">
            <a:extLst>
              <a:ext uri="{FF2B5EF4-FFF2-40B4-BE49-F238E27FC236}">
                <a16:creationId xmlns:a16="http://schemas.microsoft.com/office/drawing/2014/main" id="{E3D66657-B5B3-3655-E9E1-0277A3E1280F}"/>
              </a:ext>
            </a:extLst>
          </p:cNvPr>
          <p:cNvSpPr>
            <a:spLocks noGrp="1"/>
          </p:cNvSpPr>
          <p:nvPr>
            <p:ph type="body" sz="quarter" idx="3"/>
          </p:nvPr>
        </p:nvSpPr>
        <p:spPr/>
        <p:txBody>
          <a:bodyPr/>
          <a:lstStyle/>
          <a:p>
            <a:endParaRPr lang="fr-BE"/>
          </a:p>
        </p:txBody>
      </p:sp>
      <p:sp>
        <p:nvSpPr>
          <p:cNvPr id="6" name="Espace réservé du contenu 5">
            <a:extLst>
              <a:ext uri="{FF2B5EF4-FFF2-40B4-BE49-F238E27FC236}">
                <a16:creationId xmlns:a16="http://schemas.microsoft.com/office/drawing/2014/main" id="{A8B533B0-2E26-0460-F40B-604C4CA8EB58}"/>
              </a:ext>
            </a:extLst>
          </p:cNvPr>
          <p:cNvSpPr>
            <a:spLocks noGrp="1"/>
          </p:cNvSpPr>
          <p:nvPr>
            <p:ph sz="quarter" idx="4"/>
          </p:nvPr>
        </p:nvSpPr>
        <p:spPr/>
        <p:txBody>
          <a:bodyPr/>
          <a:lstStyle/>
          <a:p>
            <a:endParaRPr lang="fr-BE" dirty="0"/>
          </a:p>
        </p:txBody>
      </p:sp>
      <p:pic>
        <p:nvPicPr>
          <p:cNvPr id="8" name="Image 7">
            <a:extLst>
              <a:ext uri="{FF2B5EF4-FFF2-40B4-BE49-F238E27FC236}">
                <a16:creationId xmlns:a16="http://schemas.microsoft.com/office/drawing/2014/main" id="{3C47AA93-6448-A851-CF63-3725DCD37B19}"/>
              </a:ext>
            </a:extLst>
          </p:cNvPr>
          <p:cNvPicPr>
            <a:picLocks noChangeAspect="1"/>
          </p:cNvPicPr>
          <p:nvPr/>
        </p:nvPicPr>
        <p:blipFill>
          <a:blip r:embed="rId2"/>
          <a:stretch>
            <a:fillRect/>
          </a:stretch>
        </p:blipFill>
        <p:spPr>
          <a:xfrm>
            <a:off x="0" y="0"/>
            <a:ext cx="3755193" cy="6858000"/>
          </a:xfrm>
          <a:prstGeom prst="rect">
            <a:avLst/>
          </a:prstGeom>
        </p:spPr>
      </p:pic>
      <p:pic>
        <p:nvPicPr>
          <p:cNvPr id="9" name="Image 8">
            <a:extLst>
              <a:ext uri="{FF2B5EF4-FFF2-40B4-BE49-F238E27FC236}">
                <a16:creationId xmlns:a16="http://schemas.microsoft.com/office/drawing/2014/main" id="{EA77D3B9-C64B-7F1D-2575-74DD14820D50}"/>
              </a:ext>
            </a:extLst>
          </p:cNvPr>
          <p:cNvPicPr>
            <a:picLocks noChangeAspect="1"/>
          </p:cNvPicPr>
          <p:nvPr/>
        </p:nvPicPr>
        <p:blipFill>
          <a:blip r:embed="rId3"/>
          <a:stretch>
            <a:fillRect/>
          </a:stretch>
        </p:blipFill>
        <p:spPr>
          <a:xfrm>
            <a:off x="3755193" y="0"/>
            <a:ext cx="3162167" cy="6858000"/>
          </a:xfrm>
          <a:prstGeom prst="rect">
            <a:avLst/>
          </a:prstGeom>
        </p:spPr>
      </p:pic>
    </p:spTree>
    <p:extLst>
      <p:ext uri="{BB962C8B-B14F-4D97-AF65-F5344CB8AC3E}">
        <p14:creationId xmlns:p14="http://schemas.microsoft.com/office/powerpoint/2010/main" val="972445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But de cet exposé</a:t>
            </a:r>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12" name="Espace réservé du contenu 11">
            <a:extLst>
              <a:ext uri="{FF2B5EF4-FFF2-40B4-BE49-F238E27FC236}">
                <a16:creationId xmlns:a16="http://schemas.microsoft.com/office/drawing/2014/main" id="{A6F05CCE-0F22-953D-60E9-690DAA1903BC}"/>
              </a:ext>
            </a:extLst>
          </p:cNvPr>
          <p:cNvPicPr>
            <a:picLocks noGrp="1" noChangeAspect="1"/>
          </p:cNvPicPr>
          <p:nvPr>
            <p:ph sz="quarter" idx="4"/>
          </p:nvPr>
        </p:nvPicPr>
        <p:blipFill>
          <a:blip r:embed="rId3"/>
          <a:stretch>
            <a:fillRect/>
          </a:stretch>
        </p:blipFill>
        <p:spPr>
          <a:xfrm>
            <a:off x="7340203" y="2505075"/>
            <a:ext cx="2847181" cy="3684588"/>
          </a:xfrm>
        </p:spPr>
      </p:pic>
    </p:spTree>
    <p:extLst>
      <p:ext uri="{BB962C8B-B14F-4D97-AF65-F5344CB8AC3E}">
        <p14:creationId xmlns:p14="http://schemas.microsoft.com/office/powerpoint/2010/main" val="3907829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85EE5-7C92-4394-A3FC-4CEAF8A32426}"/>
              </a:ext>
            </a:extLst>
          </p:cNvPr>
          <p:cNvSpPr>
            <a:spLocks noGrp="1"/>
          </p:cNvSpPr>
          <p:nvPr>
            <p:ph type="title"/>
          </p:nvPr>
        </p:nvSpPr>
        <p:spPr/>
        <p:txBody>
          <a:bodyPr/>
          <a:lstStyle/>
          <a:p>
            <a:endParaRPr lang="fr-BE"/>
          </a:p>
        </p:txBody>
      </p:sp>
      <p:sp>
        <p:nvSpPr>
          <p:cNvPr id="3" name="Espace réservé du texte 2">
            <a:extLst>
              <a:ext uri="{FF2B5EF4-FFF2-40B4-BE49-F238E27FC236}">
                <a16:creationId xmlns:a16="http://schemas.microsoft.com/office/drawing/2014/main" id="{093B35B6-B03F-47BA-2691-3F9F1C26B89C}"/>
              </a:ext>
            </a:extLst>
          </p:cNvPr>
          <p:cNvSpPr>
            <a:spLocks noGrp="1"/>
          </p:cNvSpPr>
          <p:nvPr>
            <p:ph type="body" idx="1"/>
          </p:nvPr>
        </p:nvSpPr>
        <p:spPr/>
        <p:txBody>
          <a:bodyPr/>
          <a:lstStyle/>
          <a:p>
            <a:endParaRPr lang="fr-BE"/>
          </a:p>
        </p:txBody>
      </p:sp>
      <p:pic>
        <p:nvPicPr>
          <p:cNvPr id="7" name="Espace réservé du contenu 6">
            <a:extLst>
              <a:ext uri="{FF2B5EF4-FFF2-40B4-BE49-F238E27FC236}">
                <a16:creationId xmlns:a16="http://schemas.microsoft.com/office/drawing/2014/main" id="{E901D9F4-5E20-511F-41BC-759541FC04C7}"/>
              </a:ext>
            </a:extLst>
          </p:cNvPr>
          <p:cNvPicPr>
            <a:picLocks noGrp="1" noChangeAspect="1"/>
          </p:cNvPicPr>
          <p:nvPr>
            <p:ph sz="half" idx="2"/>
          </p:nvPr>
        </p:nvPicPr>
        <p:blipFill>
          <a:blip r:embed="rId2"/>
          <a:stretch>
            <a:fillRect/>
          </a:stretch>
        </p:blipFill>
        <p:spPr>
          <a:xfrm flipV="1">
            <a:off x="-154546" y="-1545465"/>
            <a:ext cx="4427455" cy="718340"/>
          </a:xfrm>
          <a:prstGeom prst="rect">
            <a:avLst/>
          </a:prstGeom>
        </p:spPr>
      </p:pic>
      <p:sp>
        <p:nvSpPr>
          <p:cNvPr id="5" name="Espace réservé du texte 4">
            <a:extLst>
              <a:ext uri="{FF2B5EF4-FFF2-40B4-BE49-F238E27FC236}">
                <a16:creationId xmlns:a16="http://schemas.microsoft.com/office/drawing/2014/main" id="{E3D66657-B5B3-3655-E9E1-0277A3E1280F}"/>
              </a:ext>
            </a:extLst>
          </p:cNvPr>
          <p:cNvSpPr>
            <a:spLocks noGrp="1"/>
          </p:cNvSpPr>
          <p:nvPr>
            <p:ph type="body" sz="quarter" idx="3"/>
          </p:nvPr>
        </p:nvSpPr>
        <p:spPr/>
        <p:txBody>
          <a:bodyPr/>
          <a:lstStyle/>
          <a:p>
            <a:endParaRPr lang="fr-BE"/>
          </a:p>
        </p:txBody>
      </p:sp>
      <p:pic>
        <p:nvPicPr>
          <p:cNvPr id="4" name="Espace réservé du contenu 3">
            <a:extLst>
              <a:ext uri="{FF2B5EF4-FFF2-40B4-BE49-F238E27FC236}">
                <a16:creationId xmlns:a16="http://schemas.microsoft.com/office/drawing/2014/main" id="{BFF84E12-5A2C-ADFA-889E-70FF45CE063B}"/>
              </a:ext>
            </a:extLst>
          </p:cNvPr>
          <p:cNvPicPr>
            <a:picLocks noGrp="1" noChangeAspect="1"/>
          </p:cNvPicPr>
          <p:nvPr>
            <p:ph sz="quarter" idx="4"/>
          </p:nvPr>
        </p:nvPicPr>
        <p:blipFill>
          <a:blip r:embed="rId3"/>
          <a:stretch>
            <a:fillRect/>
          </a:stretch>
        </p:blipFill>
        <p:spPr>
          <a:xfrm>
            <a:off x="4037527" y="-309093"/>
            <a:ext cx="12064627" cy="7167093"/>
          </a:xfrm>
          <a:prstGeom prst="rect">
            <a:avLst/>
          </a:prstGeom>
        </p:spPr>
      </p:pic>
      <p:pic>
        <p:nvPicPr>
          <p:cNvPr id="8" name="Image 7">
            <a:extLst>
              <a:ext uri="{FF2B5EF4-FFF2-40B4-BE49-F238E27FC236}">
                <a16:creationId xmlns:a16="http://schemas.microsoft.com/office/drawing/2014/main" id="{3C47AA93-6448-A851-CF63-3725DCD37B19}"/>
              </a:ext>
            </a:extLst>
          </p:cNvPr>
          <p:cNvPicPr>
            <a:picLocks noChangeAspect="1"/>
          </p:cNvPicPr>
          <p:nvPr/>
        </p:nvPicPr>
        <p:blipFill>
          <a:blip r:embed="rId2"/>
          <a:stretch>
            <a:fillRect/>
          </a:stretch>
        </p:blipFill>
        <p:spPr>
          <a:xfrm>
            <a:off x="0" y="-309093"/>
            <a:ext cx="3755193" cy="7167093"/>
          </a:xfrm>
          <a:prstGeom prst="rect">
            <a:avLst/>
          </a:prstGeom>
        </p:spPr>
      </p:pic>
      <p:pic>
        <p:nvPicPr>
          <p:cNvPr id="9" name="Image 8">
            <a:extLst>
              <a:ext uri="{FF2B5EF4-FFF2-40B4-BE49-F238E27FC236}">
                <a16:creationId xmlns:a16="http://schemas.microsoft.com/office/drawing/2014/main" id="{EA77D3B9-C64B-7F1D-2575-74DD14820D50}"/>
              </a:ext>
            </a:extLst>
          </p:cNvPr>
          <p:cNvPicPr>
            <a:picLocks noChangeAspect="1"/>
          </p:cNvPicPr>
          <p:nvPr/>
        </p:nvPicPr>
        <p:blipFill>
          <a:blip r:embed="rId4"/>
          <a:stretch>
            <a:fillRect/>
          </a:stretch>
        </p:blipFill>
        <p:spPr>
          <a:xfrm>
            <a:off x="3755193" y="-309093"/>
            <a:ext cx="3162167" cy="7167093"/>
          </a:xfrm>
          <a:prstGeom prst="rect">
            <a:avLst/>
          </a:prstGeom>
        </p:spPr>
      </p:pic>
    </p:spTree>
    <p:extLst>
      <p:ext uri="{BB962C8B-B14F-4D97-AF65-F5344CB8AC3E}">
        <p14:creationId xmlns:p14="http://schemas.microsoft.com/office/powerpoint/2010/main" val="1582832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85EE5-7C92-4394-A3FC-4CEAF8A32426}"/>
              </a:ext>
            </a:extLst>
          </p:cNvPr>
          <p:cNvSpPr>
            <a:spLocks noGrp="1"/>
          </p:cNvSpPr>
          <p:nvPr>
            <p:ph type="title"/>
          </p:nvPr>
        </p:nvSpPr>
        <p:spPr/>
        <p:txBody>
          <a:bodyPr/>
          <a:lstStyle/>
          <a:p>
            <a:endParaRPr lang="fr-BE"/>
          </a:p>
        </p:txBody>
      </p:sp>
      <p:sp>
        <p:nvSpPr>
          <p:cNvPr id="3" name="Espace réservé du texte 2">
            <a:extLst>
              <a:ext uri="{FF2B5EF4-FFF2-40B4-BE49-F238E27FC236}">
                <a16:creationId xmlns:a16="http://schemas.microsoft.com/office/drawing/2014/main" id="{093B35B6-B03F-47BA-2691-3F9F1C26B89C}"/>
              </a:ext>
            </a:extLst>
          </p:cNvPr>
          <p:cNvSpPr>
            <a:spLocks noGrp="1"/>
          </p:cNvSpPr>
          <p:nvPr>
            <p:ph type="body" idx="1"/>
          </p:nvPr>
        </p:nvSpPr>
        <p:spPr/>
        <p:txBody>
          <a:bodyPr/>
          <a:lstStyle/>
          <a:p>
            <a:endParaRPr lang="fr-BE"/>
          </a:p>
        </p:txBody>
      </p:sp>
      <p:pic>
        <p:nvPicPr>
          <p:cNvPr id="7" name="Espace réservé du contenu 6">
            <a:extLst>
              <a:ext uri="{FF2B5EF4-FFF2-40B4-BE49-F238E27FC236}">
                <a16:creationId xmlns:a16="http://schemas.microsoft.com/office/drawing/2014/main" id="{E901D9F4-5E20-511F-41BC-759541FC04C7}"/>
              </a:ext>
            </a:extLst>
          </p:cNvPr>
          <p:cNvPicPr>
            <a:picLocks noGrp="1" noChangeAspect="1"/>
          </p:cNvPicPr>
          <p:nvPr>
            <p:ph sz="half" idx="2"/>
          </p:nvPr>
        </p:nvPicPr>
        <p:blipFill>
          <a:blip r:embed="rId2"/>
          <a:stretch>
            <a:fillRect/>
          </a:stretch>
        </p:blipFill>
        <p:spPr>
          <a:xfrm flipV="1">
            <a:off x="-154546" y="-1545465"/>
            <a:ext cx="4427455" cy="718340"/>
          </a:xfrm>
          <a:prstGeom prst="rect">
            <a:avLst/>
          </a:prstGeom>
        </p:spPr>
      </p:pic>
      <p:sp>
        <p:nvSpPr>
          <p:cNvPr id="5" name="Espace réservé du texte 4">
            <a:extLst>
              <a:ext uri="{FF2B5EF4-FFF2-40B4-BE49-F238E27FC236}">
                <a16:creationId xmlns:a16="http://schemas.microsoft.com/office/drawing/2014/main" id="{E3D66657-B5B3-3655-E9E1-0277A3E1280F}"/>
              </a:ext>
            </a:extLst>
          </p:cNvPr>
          <p:cNvSpPr>
            <a:spLocks noGrp="1"/>
          </p:cNvSpPr>
          <p:nvPr>
            <p:ph type="body" sz="quarter" idx="3"/>
          </p:nvPr>
        </p:nvSpPr>
        <p:spPr/>
        <p:txBody>
          <a:bodyPr/>
          <a:lstStyle/>
          <a:p>
            <a:endParaRPr lang="fr-BE"/>
          </a:p>
        </p:txBody>
      </p:sp>
      <p:pic>
        <p:nvPicPr>
          <p:cNvPr id="4" name="Espace réservé du contenu 3">
            <a:extLst>
              <a:ext uri="{FF2B5EF4-FFF2-40B4-BE49-F238E27FC236}">
                <a16:creationId xmlns:a16="http://schemas.microsoft.com/office/drawing/2014/main" id="{8DBCDCA6-C41F-F8B9-11ED-CE993A610E5D}"/>
              </a:ext>
            </a:extLst>
          </p:cNvPr>
          <p:cNvPicPr>
            <a:picLocks noGrp="1" noChangeAspect="1"/>
          </p:cNvPicPr>
          <p:nvPr>
            <p:ph sz="quarter" idx="4"/>
          </p:nvPr>
        </p:nvPicPr>
        <p:blipFill>
          <a:blip r:embed="rId3"/>
          <a:stretch>
            <a:fillRect/>
          </a:stretch>
        </p:blipFill>
        <p:spPr>
          <a:xfrm>
            <a:off x="4039991" y="-90152"/>
            <a:ext cx="10515599" cy="6857999"/>
          </a:xfrm>
          <a:prstGeom prst="rect">
            <a:avLst/>
          </a:prstGeom>
        </p:spPr>
      </p:pic>
      <p:pic>
        <p:nvPicPr>
          <p:cNvPr id="8" name="Image 7">
            <a:extLst>
              <a:ext uri="{FF2B5EF4-FFF2-40B4-BE49-F238E27FC236}">
                <a16:creationId xmlns:a16="http://schemas.microsoft.com/office/drawing/2014/main" id="{3C47AA93-6448-A851-CF63-3725DCD37B19}"/>
              </a:ext>
            </a:extLst>
          </p:cNvPr>
          <p:cNvPicPr>
            <a:picLocks noChangeAspect="1"/>
          </p:cNvPicPr>
          <p:nvPr/>
        </p:nvPicPr>
        <p:blipFill>
          <a:blip r:embed="rId2"/>
          <a:stretch>
            <a:fillRect/>
          </a:stretch>
        </p:blipFill>
        <p:spPr>
          <a:xfrm>
            <a:off x="0" y="0"/>
            <a:ext cx="3755193" cy="6858000"/>
          </a:xfrm>
          <a:prstGeom prst="rect">
            <a:avLst/>
          </a:prstGeom>
        </p:spPr>
      </p:pic>
      <p:pic>
        <p:nvPicPr>
          <p:cNvPr id="9" name="Image 8">
            <a:extLst>
              <a:ext uri="{FF2B5EF4-FFF2-40B4-BE49-F238E27FC236}">
                <a16:creationId xmlns:a16="http://schemas.microsoft.com/office/drawing/2014/main" id="{EA77D3B9-C64B-7F1D-2575-74DD14820D50}"/>
              </a:ext>
            </a:extLst>
          </p:cNvPr>
          <p:cNvPicPr>
            <a:picLocks noChangeAspect="1"/>
          </p:cNvPicPr>
          <p:nvPr/>
        </p:nvPicPr>
        <p:blipFill>
          <a:blip r:embed="rId4"/>
          <a:stretch>
            <a:fillRect/>
          </a:stretch>
        </p:blipFill>
        <p:spPr>
          <a:xfrm>
            <a:off x="3755193" y="0"/>
            <a:ext cx="3611522" cy="6858000"/>
          </a:xfrm>
          <a:prstGeom prst="rect">
            <a:avLst/>
          </a:prstGeom>
        </p:spPr>
      </p:pic>
      <p:pic>
        <p:nvPicPr>
          <p:cNvPr id="6" name="Image 5">
            <a:extLst>
              <a:ext uri="{FF2B5EF4-FFF2-40B4-BE49-F238E27FC236}">
                <a16:creationId xmlns:a16="http://schemas.microsoft.com/office/drawing/2014/main" id="{6F9B937D-1A1F-AB84-D251-3BB83344EA4D}"/>
              </a:ext>
            </a:extLst>
          </p:cNvPr>
          <p:cNvPicPr>
            <a:picLocks noChangeAspect="1"/>
          </p:cNvPicPr>
          <p:nvPr/>
        </p:nvPicPr>
        <p:blipFill>
          <a:blip r:embed="rId5"/>
          <a:stretch>
            <a:fillRect/>
          </a:stretch>
        </p:blipFill>
        <p:spPr>
          <a:xfrm>
            <a:off x="7366715" y="-90151"/>
            <a:ext cx="4964806" cy="6857998"/>
          </a:xfrm>
          <a:prstGeom prst="rect">
            <a:avLst/>
          </a:prstGeom>
        </p:spPr>
      </p:pic>
    </p:spTree>
    <p:extLst>
      <p:ext uri="{BB962C8B-B14F-4D97-AF65-F5344CB8AC3E}">
        <p14:creationId xmlns:p14="http://schemas.microsoft.com/office/powerpoint/2010/main" val="1034785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B84045-638E-011B-647F-33ABE6DD0F6A}"/>
              </a:ext>
            </a:extLst>
          </p:cNvPr>
          <p:cNvSpPr>
            <a:spLocks noGrp="1"/>
          </p:cNvSpPr>
          <p:nvPr>
            <p:ph type="title"/>
          </p:nvPr>
        </p:nvSpPr>
        <p:spPr/>
        <p:txBody>
          <a:bodyPr/>
          <a:lstStyle/>
          <a:p>
            <a:endParaRPr lang="fr-BE"/>
          </a:p>
        </p:txBody>
      </p:sp>
      <p:sp>
        <p:nvSpPr>
          <p:cNvPr id="3" name="Espace réservé du texte 2">
            <a:extLst>
              <a:ext uri="{FF2B5EF4-FFF2-40B4-BE49-F238E27FC236}">
                <a16:creationId xmlns:a16="http://schemas.microsoft.com/office/drawing/2014/main" id="{1D01EE84-9BC1-71B0-4A96-D80FF5ADC8C5}"/>
              </a:ext>
            </a:extLst>
          </p:cNvPr>
          <p:cNvSpPr>
            <a:spLocks noGrp="1"/>
          </p:cNvSpPr>
          <p:nvPr>
            <p:ph type="body" idx="1"/>
          </p:nvPr>
        </p:nvSpPr>
        <p:spPr/>
        <p:txBody>
          <a:bodyPr/>
          <a:lstStyle/>
          <a:p>
            <a:r>
              <a:rPr lang="fr-BE" dirty="0"/>
              <a:t>Homme sportif</a:t>
            </a:r>
          </a:p>
        </p:txBody>
      </p:sp>
      <p:sp>
        <p:nvSpPr>
          <p:cNvPr id="4" name="Espace réservé du contenu 3">
            <a:extLst>
              <a:ext uri="{FF2B5EF4-FFF2-40B4-BE49-F238E27FC236}">
                <a16:creationId xmlns:a16="http://schemas.microsoft.com/office/drawing/2014/main" id="{2C674FE0-8558-F3B1-3B5A-09FAADC515F6}"/>
              </a:ext>
            </a:extLst>
          </p:cNvPr>
          <p:cNvSpPr>
            <a:spLocks noGrp="1"/>
          </p:cNvSpPr>
          <p:nvPr>
            <p:ph sz="half" idx="2"/>
          </p:nvPr>
        </p:nvSpPr>
        <p:spPr/>
        <p:txBody>
          <a:bodyPr/>
          <a:lstStyle/>
          <a:p>
            <a:r>
              <a:rPr lang="fr-BE" dirty="0"/>
              <a:t>BLOCAGE MENISCAL ITERATIF D</a:t>
            </a:r>
          </a:p>
          <a:p>
            <a:r>
              <a:rPr lang="fr-BE" dirty="0"/>
              <a:t>PLASTIE GENOU G</a:t>
            </a:r>
          </a:p>
          <a:p>
            <a:r>
              <a:rPr lang="fr-BE" dirty="0"/>
              <a:t>GONARTHOSE BILATERALE</a:t>
            </a:r>
          </a:p>
          <a:p>
            <a:r>
              <a:rPr lang="fr-BE" dirty="0"/>
              <a:t>PLAINTES AIGUES A DOITE</a:t>
            </a:r>
            <a:endParaRPr lang="fr-BE"/>
          </a:p>
        </p:txBody>
      </p:sp>
      <p:sp>
        <p:nvSpPr>
          <p:cNvPr id="5" name="Espace réservé du texte 4">
            <a:extLst>
              <a:ext uri="{FF2B5EF4-FFF2-40B4-BE49-F238E27FC236}">
                <a16:creationId xmlns:a16="http://schemas.microsoft.com/office/drawing/2014/main" id="{BE60A946-ED25-FC37-E37F-650C1B285067}"/>
              </a:ext>
            </a:extLst>
          </p:cNvPr>
          <p:cNvSpPr>
            <a:spLocks noGrp="1"/>
          </p:cNvSpPr>
          <p:nvPr>
            <p:ph type="body" sz="quarter" idx="3"/>
          </p:nvPr>
        </p:nvSpPr>
        <p:spPr/>
        <p:txBody>
          <a:bodyPr/>
          <a:lstStyle/>
          <a:p>
            <a:r>
              <a:rPr lang="fr-BE"/>
              <a:t>17/05/48</a:t>
            </a:r>
          </a:p>
        </p:txBody>
      </p:sp>
      <p:sp>
        <p:nvSpPr>
          <p:cNvPr id="6" name="Espace réservé du contenu 5">
            <a:extLst>
              <a:ext uri="{FF2B5EF4-FFF2-40B4-BE49-F238E27FC236}">
                <a16:creationId xmlns:a16="http://schemas.microsoft.com/office/drawing/2014/main" id="{CD094141-CEC8-76AD-C4CB-6F949138966F}"/>
              </a:ext>
            </a:extLst>
          </p:cNvPr>
          <p:cNvSpPr>
            <a:spLocks noGrp="1"/>
          </p:cNvSpPr>
          <p:nvPr>
            <p:ph sz="quarter" idx="4"/>
          </p:nvPr>
        </p:nvSpPr>
        <p:spPr/>
        <p:txBody>
          <a:bodyPr/>
          <a:lstStyle/>
          <a:p>
            <a:endParaRPr lang="fr-BE"/>
          </a:p>
        </p:txBody>
      </p:sp>
    </p:spTree>
    <p:extLst>
      <p:ext uri="{BB962C8B-B14F-4D97-AF65-F5344CB8AC3E}">
        <p14:creationId xmlns:p14="http://schemas.microsoft.com/office/powerpoint/2010/main" val="3397008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B20D2-E63B-ADF0-00D4-06DC5738F7B2}"/>
              </a:ext>
            </a:extLst>
          </p:cNvPr>
          <p:cNvSpPr>
            <a:spLocks noGrp="1"/>
          </p:cNvSpPr>
          <p:nvPr>
            <p:ph type="title"/>
          </p:nvPr>
        </p:nvSpPr>
        <p:spPr/>
        <p:txBody>
          <a:bodyPr/>
          <a:lstStyle/>
          <a:p>
            <a:endParaRPr lang="fr-BE"/>
          </a:p>
        </p:txBody>
      </p:sp>
      <p:sp>
        <p:nvSpPr>
          <p:cNvPr id="3" name="Espace réservé du texte 2">
            <a:extLst>
              <a:ext uri="{FF2B5EF4-FFF2-40B4-BE49-F238E27FC236}">
                <a16:creationId xmlns:a16="http://schemas.microsoft.com/office/drawing/2014/main" id="{DF5651DB-DF82-FAA7-6F3F-9976F8940134}"/>
              </a:ext>
            </a:extLst>
          </p:cNvPr>
          <p:cNvSpPr>
            <a:spLocks noGrp="1"/>
          </p:cNvSpPr>
          <p:nvPr>
            <p:ph type="body" idx="1"/>
          </p:nvPr>
        </p:nvSpPr>
        <p:spPr/>
        <p:txBody>
          <a:bodyPr/>
          <a:lstStyle/>
          <a:p>
            <a:endParaRPr lang="fr-BE"/>
          </a:p>
        </p:txBody>
      </p:sp>
      <p:pic>
        <p:nvPicPr>
          <p:cNvPr id="7" name="Espace réservé du contenu 6">
            <a:extLst>
              <a:ext uri="{FF2B5EF4-FFF2-40B4-BE49-F238E27FC236}">
                <a16:creationId xmlns:a16="http://schemas.microsoft.com/office/drawing/2014/main" id="{FD0E4A7F-1D51-F12B-A688-ABEA3D98612F}"/>
              </a:ext>
            </a:extLst>
          </p:cNvPr>
          <p:cNvPicPr>
            <a:picLocks noGrp="1" noChangeAspect="1"/>
          </p:cNvPicPr>
          <p:nvPr>
            <p:ph sz="half" idx="2"/>
          </p:nvPr>
        </p:nvPicPr>
        <p:blipFill>
          <a:blip r:embed="rId2"/>
          <a:stretch>
            <a:fillRect/>
          </a:stretch>
        </p:blipFill>
        <p:spPr>
          <a:xfrm>
            <a:off x="0" y="-106532"/>
            <a:ext cx="7679184" cy="6964532"/>
          </a:xfrm>
          <a:prstGeom prst="rect">
            <a:avLst/>
          </a:prstGeom>
        </p:spPr>
      </p:pic>
      <p:sp>
        <p:nvSpPr>
          <p:cNvPr id="5" name="Espace réservé du texte 4">
            <a:extLst>
              <a:ext uri="{FF2B5EF4-FFF2-40B4-BE49-F238E27FC236}">
                <a16:creationId xmlns:a16="http://schemas.microsoft.com/office/drawing/2014/main" id="{9104785D-AB8E-CE9D-103B-29981B5BAF54}"/>
              </a:ext>
            </a:extLst>
          </p:cNvPr>
          <p:cNvSpPr>
            <a:spLocks noGrp="1"/>
          </p:cNvSpPr>
          <p:nvPr>
            <p:ph type="body" sz="quarter" idx="3"/>
          </p:nvPr>
        </p:nvSpPr>
        <p:spPr/>
        <p:txBody>
          <a:bodyPr/>
          <a:lstStyle/>
          <a:p>
            <a:endParaRPr lang="fr-BE"/>
          </a:p>
        </p:txBody>
      </p:sp>
      <p:pic>
        <p:nvPicPr>
          <p:cNvPr id="8" name="Espace réservé du contenu 7">
            <a:extLst>
              <a:ext uri="{FF2B5EF4-FFF2-40B4-BE49-F238E27FC236}">
                <a16:creationId xmlns:a16="http://schemas.microsoft.com/office/drawing/2014/main" id="{3EDB9983-06C5-71CB-E3B8-598AC01228D9}"/>
              </a:ext>
            </a:extLst>
          </p:cNvPr>
          <p:cNvPicPr>
            <a:picLocks noGrp="1" noChangeAspect="1"/>
          </p:cNvPicPr>
          <p:nvPr>
            <p:ph sz="quarter" idx="4"/>
          </p:nvPr>
        </p:nvPicPr>
        <p:blipFill>
          <a:blip r:embed="rId3"/>
          <a:stretch>
            <a:fillRect/>
          </a:stretch>
        </p:blipFill>
        <p:spPr>
          <a:xfrm>
            <a:off x="7182035" y="-106532"/>
            <a:ext cx="5009965" cy="6964532"/>
          </a:xfrm>
          <a:prstGeom prst="rect">
            <a:avLst/>
          </a:prstGeom>
        </p:spPr>
      </p:pic>
    </p:spTree>
    <p:extLst>
      <p:ext uri="{BB962C8B-B14F-4D97-AF65-F5344CB8AC3E}">
        <p14:creationId xmlns:p14="http://schemas.microsoft.com/office/powerpoint/2010/main" val="767828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re 6">
            <a:extLst>
              <a:ext uri="{FF2B5EF4-FFF2-40B4-BE49-F238E27FC236}">
                <a16:creationId xmlns:a16="http://schemas.microsoft.com/office/drawing/2014/main" id="{9AF627E2-6EAD-A9C2-BC12-FA142C241A01}"/>
              </a:ext>
            </a:extLst>
          </p:cNvPr>
          <p:cNvSpPr>
            <a:spLocks noGrp="1"/>
          </p:cNvSpPr>
          <p:nvPr>
            <p:ph type="title"/>
          </p:nvPr>
        </p:nvSpPr>
        <p:spPr>
          <a:xfrm>
            <a:off x="457201" y="412454"/>
            <a:ext cx="2381250" cy="2101850"/>
          </a:xfrm>
        </p:spPr>
        <p:txBody>
          <a:bodyPr>
            <a:normAutofit/>
          </a:bodyPr>
          <a:lstStyle/>
          <a:p>
            <a:endParaRPr lang="fr-BE" sz="2800" dirty="0"/>
          </a:p>
        </p:txBody>
      </p:sp>
      <p:sp>
        <p:nvSpPr>
          <p:cNvPr id="19" name="Rectangle 1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2F3BAD24-9E5E-5005-4FFC-A41B0B3BA39A}"/>
              </a:ext>
            </a:extLst>
          </p:cNvPr>
          <p:cNvSpPr>
            <a:spLocks noGrp="1"/>
          </p:cNvSpPr>
          <p:nvPr>
            <p:ph idx="1"/>
          </p:nvPr>
        </p:nvSpPr>
        <p:spPr>
          <a:xfrm>
            <a:off x="3157538" y="412454"/>
            <a:ext cx="3243262" cy="2101850"/>
          </a:xfrm>
        </p:spPr>
        <p:txBody>
          <a:bodyPr anchor="ctr">
            <a:normAutofit/>
          </a:bodyPr>
          <a:lstStyle/>
          <a:p>
            <a:r>
              <a:rPr lang="en-US" sz="3200" dirty="0" err="1"/>
              <a:t>Bénéfice</a:t>
            </a:r>
            <a:r>
              <a:rPr lang="en-US" sz="3200" dirty="0"/>
              <a:t>     ?</a:t>
            </a:r>
          </a:p>
        </p:txBody>
      </p:sp>
      <p:pic>
        <p:nvPicPr>
          <p:cNvPr id="10" name="Image 9">
            <a:extLst>
              <a:ext uri="{FF2B5EF4-FFF2-40B4-BE49-F238E27FC236}">
                <a16:creationId xmlns:a16="http://schemas.microsoft.com/office/drawing/2014/main" id="{747545ED-AD61-419C-AF76-5CBFFA011AF2}"/>
              </a:ext>
            </a:extLst>
          </p:cNvPr>
          <p:cNvPicPr>
            <a:picLocks noChangeAspect="1"/>
          </p:cNvPicPr>
          <p:nvPr/>
        </p:nvPicPr>
        <p:blipFill rotWithShape="1">
          <a:blip r:embed="rId2"/>
          <a:srcRect b="18794"/>
          <a:stretch/>
        </p:blipFill>
        <p:spPr>
          <a:xfrm>
            <a:off x="20" y="2959630"/>
            <a:ext cx="6400781" cy="3898370"/>
          </a:xfrm>
          <a:prstGeom prst="rect">
            <a:avLst/>
          </a:prstGeom>
        </p:spPr>
      </p:pic>
      <p:pic>
        <p:nvPicPr>
          <p:cNvPr id="9" name="Espace réservé du contenu 8">
            <a:extLst>
              <a:ext uri="{FF2B5EF4-FFF2-40B4-BE49-F238E27FC236}">
                <a16:creationId xmlns:a16="http://schemas.microsoft.com/office/drawing/2014/main" id="{5F95703F-5C69-B776-F233-DFD4F4C3F679}"/>
              </a:ext>
            </a:extLst>
          </p:cNvPr>
          <p:cNvPicPr>
            <a:picLocks noChangeAspect="1"/>
          </p:cNvPicPr>
          <p:nvPr/>
        </p:nvPicPr>
        <p:blipFill rotWithShape="1">
          <a:blip r:embed="rId3"/>
          <a:srcRect l="22488" r="16262"/>
          <a:stretch/>
        </p:blipFill>
        <p:spPr>
          <a:xfrm>
            <a:off x="6591299" y="1"/>
            <a:ext cx="5600701" cy="6857999"/>
          </a:xfrm>
          <a:prstGeom prst="rect">
            <a:avLst/>
          </a:prstGeom>
        </p:spPr>
      </p:pic>
    </p:spTree>
    <p:extLst>
      <p:ext uri="{BB962C8B-B14F-4D97-AF65-F5344CB8AC3E}">
        <p14:creationId xmlns:p14="http://schemas.microsoft.com/office/powerpoint/2010/main" val="4058532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D6176B7-9703-D67B-5DED-5D4D9B7E20F0}"/>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endParaRPr lang="en-US" sz="5200" kern="1200">
              <a:solidFill>
                <a:schemeClr val="tx1"/>
              </a:solidFill>
              <a:latin typeface="+mj-lt"/>
              <a:ea typeface="+mj-ea"/>
              <a:cs typeface="+mj-cs"/>
            </a:endParaRPr>
          </a:p>
        </p:txBody>
      </p:sp>
      <p:pic>
        <p:nvPicPr>
          <p:cNvPr id="4" name="Espace réservé du contenu 3">
            <a:extLst>
              <a:ext uri="{FF2B5EF4-FFF2-40B4-BE49-F238E27FC236}">
                <a16:creationId xmlns:a16="http://schemas.microsoft.com/office/drawing/2014/main" id="{1CBB059E-1E2B-E259-F47F-9FA9C233222E}"/>
              </a:ext>
            </a:extLst>
          </p:cNvPr>
          <p:cNvPicPr>
            <a:picLocks noGrp="1" noChangeAspect="1"/>
          </p:cNvPicPr>
          <p:nvPr>
            <p:ph idx="1"/>
          </p:nvPr>
        </p:nvPicPr>
        <p:blipFill rotWithShape="1">
          <a:blip r:embed="rId2"/>
          <a:srcRect l="16091" r="-3" b="-3"/>
          <a:stretch/>
        </p:blipFill>
        <p:spPr>
          <a:xfrm>
            <a:off x="198741" y="2410448"/>
            <a:ext cx="5803323" cy="3890357"/>
          </a:xfrm>
          <a:prstGeom prst="rect">
            <a:avLst/>
          </a:prstGeom>
        </p:spPr>
      </p:pic>
      <p:pic>
        <p:nvPicPr>
          <p:cNvPr id="5" name="Image 4">
            <a:extLst>
              <a:ext uri="{FF2B5EF4-FFF2-40B4-BE49-F238E27FC236}">
                <a16:creationId xmlns:a16="http://schemas.microsoft.com/office/drawing/2014/main" id="{1666945E-5472-168E-AEBC-BC41626EC196}"/>
              </a:ext>
            </a:extLst>
          </p:cNvPr>
          <p:cNvPicPr>
            <a:picLocks noChangeAspect="1"/>
          </p:cNvPicPr>
          <p:nvPr/>
        </p:nvPicPr>
        <p:blipFill rotWithShape="1">
          <a:blip r:embed="rId3"/>
          <a:srcRect l="9017" r="7071" b="-3"/>
          <a:stretch/>
        </p:blipFill>
        <p:spPr>
          <a:xfrm>
            <a:off x="6189934" y="2410448"/>
            <a:ext cx="5803323" cy="3890357"/>
          </a:xfrm>
          <a:prstGeom prst="rect">
            <a:avLst/>
          </a:prstGeom>
        </p:spPr>
      </p:pic>
    </p:spTree>
    <p:extLst>
      <p:ext uri="{BB962C8B-B14F-4D97-AF65-F5344CB8AC3E}">
        <p14:creationId xmlns:p14="http://schemas.microsoft.com/office/powerpoint/2010/main" val="2793994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6A52F9-A163-EBF9-7783-3162197DD693}"/>
              </a:ext>
            </a:extLst>
          </p:cNvPr>
          <p:cNvSpPr>
            <a:spLocks noGrp="1"/>
          </p:cNvSpPr>
          <p:nvPr>
            <p:ph type="title"/>
          </p:nvPr>
        </p:nvSpPr>
        <p:spPr/>
        <p:txBody>
          <a:bodyPr/>
          <a:lstStyle/>
          <a:p>
            <a:endParaRPr lang="fr-BE"/>
          </a:p>
        </p:txBody>
      </p:sp>
      <p:pic>
        <p:nvPicPr>
          <p:cNvPr id="4" name="Espace réservé du contenu 3">
            <a:extLst>
              <a:ext uri="{FF2B5EF4-FFF2-40B4-BE49-F238E27FC236}">
                <a16:creationId xmlns:a16="http://schemas.microsoft.com/office/drawing/2014/main" id="{B6166736-D902-DABF-FA79-1B087A6DA4B1}"/>
              </a:ext>
            </a:extLst>
          </p:cNvPr>
          <p:cNvPicPr>
            <a:picLocks noGrp="1" noChangeAspect="1"/>
          </p:cNvPicPr>
          <p:nvPr>
            <p:ph idx="1"/>
          </p:nvPr>
        </p:nvPicPr>
        <p:blipFill>
          <a:blip r:embed="rId2"/>
          <a:stretch>
            <a:fillRect/>
          </a:stretch>
        </p:blipFill>
        <p:spPr>
          <a:xfrm>
            <a:off x="5877017" y="0"/>
            <a:ext cx="6314982" cy="6857999"/>
          </a:xfrm>
          <a:prstGeom prst="rect">
            <a:avLst/>
          </a:prstGeom>
        </p:spPr>
      </p:pic>
      <p:pic>
        <p:nvPicPr>
          <p:cNvPr id="5" name="Image 4">
            <a:extLst>
              <a:ext uri="{FF2B5EF4-FFF2-40B4-BE49-F238E27FC236}">
                <a16:creationId xmlns:a16="http://schemas.microsoft.com/office/drawing/2014/main" id="{43E50AA9-BCE6-7D0B-0E15-0B827018DBD2}"/>
              </a:ext>
            </a:extLst>
          </p:cNvPr>
          <p:cNvPicPr>
            <a:picLocks noChangeAspect="1"/>
          </p:cNvPicPr>
          <p:nvPr/>
        </p:nvPicPr>
        <p:blipFill>
          <a:blip r:embed="rId3"/>
          <a:stretch>
            <a:fillRect/>
          </a:stretch>
        </p:blipFill>
        <p:spPr>
          <a:xfrm>
            <a:off x="0" y="0"/>
            <a:ext cx="5877017" cy="6858000"/>
          </a:xfrm>
          <a:prstGeom prst="rect">
            <a:avLst/>
          </a:prstGeom>
        </p:spPr>
      </p:pic>
    </p:spTree>
    <p:extLst>
      <p:ext uri="{BB962C8B-B14F-4D97-AF65-F5344CB8AC3E}">
        <p14:creationId xmlns:p14="http://schemas.microsoft.com/office/powerpoint/2010/main" val="4294811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B6F21-C203-7400-52C8-F9C37C22A24A}"/>
              </a:ext>
            </a:extLst>
          </p:cNvPr>
          <p:cNvSpPr>
            <a:spLocks noGrp="1"/>
          </p:cNvSpPr>
          <p:nvPr>
            <p:ph type="title"/>
          </p:nvPr>
        </p:nvSpPr>
        <p:spPr/>
        <p:txBody>
          <a:bodyPr/>
          <a:lstStyle/>
          <a:p>
            <a:r>
              <a:rPr lang="fr-BE" dirty="0"/>
              <a:t>75 ANS       </a:t>
            </a:r>
          </a:p>
        </p:txBody>
      </p:sp>
      <p:pic>
        <p:nvPicPr>
          <p:cNvPr id="4" name="Espace réservé du contenu 3">
            <a:extLst>
              <a:ext uri="{FF2B5EF4-FFF2-40B4-BE49-F238E27FC236}">
                <a16:creationId xmlns:a16="http://schemas.microsoft.com/office/drawing/2014/main" id="{0DF56FB2-C179-7D1E-9B23-01F000CC7A2A}"/>
              </a:ext>
            </a:extLst>
          </p:cNvPr>
          <p:cNvPicPr>
            <a:picLocks noGrp="1" noChangeAspect="1"/>
          </p:cNvPicPr>
          <p:nvPr>
            <p:ph idx="1"/>
          </p:nvPr>
        </p:nvPicPr>
        <p:blipFill>
          <a:blip r:embed="rId2"/>
          <a:stretch>
            <a:fillRect/>
          </a:stretch>
        </p:blipFill>
        <p:spPr>
          <a:xfrm>
            <a:off x="1" y="1690688"/>
            <a:ext cx="6356411" cy="5167311"/>
          </a:xfrm>
          <a:prstGeom prst="rect">
            <a:avLst/>
          </a:prstGeom>
        </p:spPr>
      </p:pic>
      <p:pic>
        <p:nvPicPr>
          <p:cNvPr id="5" name="Image 4">
            <a:extLst>
              <a:ext uri="{FF2B5EF4-FFF2-40B4-BE49-F238E27FC236}">
                <a16:creationId xmlns:a16="http://schemas.microsoft.com/office/drawing/2014/main" id="{4E52EB97-30DD-38F7-F536-AA42498B3905}"/>
              </a:ext>
            </a:extLst>
          </p:cNvPr>
          <p:cNvPicPr>
            <a:picLocks noChangeAspect="1"/>
          </p:cNvPicPr>
          <p:nvPr/>
        </p:nvPicPr>
        <p:blipFill>
          <a:blip r:embed="rId3"/>
          <a:stretch>
            <a:fillRect/>
          </a:stretch>
        </p:blipFill>
        <p:spPr>
          <a:xfrm>
            <a:off x="5752730" y="1690688"/>
            <a:ext cx="6439268" cy="5167312"/>
          </a:xfrm>
          <a:prstGeom prst="rect">
            <a:avLst/>
          </a:prstGeom>
        </p:spPr>
      </p:pic>
    </p:spTree>
    <p:extLst>
      <p:ext uri="{BB962C8B-B14F-4D97-AF65-F5344CB8AC3E}">
        <p14:creationId xmlns:p14="http://schemas.microsoft.com/office/powerpoint/2010/main" val="713586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a:xfrm>
            <a:off x="839788" y="365125"/>
            <a:ext cx="10515600" cy="4934844"/>
          </a:xfrm>
        </p:spPr>
        <p:txBody>
          <a:bodyPr>
            <a:normAutofit/>
          </a:bodyPr>
          <a:lstStyle/>
          <a:p>
            <a:r>
              <a:rPr lang="fr-BE" dirty="0"/>
              <a:t>La chirurgie (comme les armes à feu)</a:t>
            </a:r>
            <a:br>
              <a:rPr lang="fr-BE" dirty="0"/>
            </a:br>
            <a:r>
              <a:rPr lang="fr-BE" dirty="0"/>
              <a:t>doit être utilisée uniquement </a:t>
            </a:r>
            <a:br>
              <a:rPr lang="fr-BE" dirty="0"/>
            </a:br>
            <a:r>
              <a:rPr lang="fr-BE" dirty="0"/>
              <a:t>lorsqu’il n’y a pas d’autre solution</a:t>
            </a:r>
            <a:br>
              <a:rPr lang="fr-BE" dirty="0"/>
            </a:br>
            <a:r>
              <a:rPr lang="fr-BE" dirty="0"/>
              <a:t>non invasive </a:t>
            </a:r>
            <a:br>
              <a:rPr lang="fr-BE" dirty="0"/>
            </a:br>
            <a:r>
              <a:rPr lang="fr-BE" dirty="0"/>
              <a:t>pour améliorer la qualité de vie du patient</a:t>
            </a:r>
            <a:br>
              <a:rPr lang="fr-BE" dirty="0"/>
            </a:br>
            <a:r>
              <a:rPr lang="fr-BE" dirty="0"/>
              <a:t>et son devenir de manière avérée et consentie .</a:t>
            </a:r>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a:xfrm>
            <a:off x="839788" y="1681161"/>
            <a:ext cx="5157787" cy="644789"/>
          </a:xfrm>
        </p:spPr>
        <p:txBody>
          <a:bodyPr>
            <a:normAutofit/>
          </a:bodyPr>
          <a:lstStyle/>
          <a:p>
            <a:r>
              <a:rPr lang="fr-BE" dirty="0"/>
              <a:t>  </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normAutofit/>
          </a:bodyPr>
          <a:lstStyle/>
          <a:p>
            <a:endParaRPr lang="fr-BE" sz="3200" dirty="0"/>
          </a:p>
        </p:txBody>
      </p:sp>
      <p:sp>
        <p:nvSpPr>
          <p:cNvPr id="3" name="Espace réservé du contenu 2">
            <a:extLst>
              <a:ext uri="{FF2B5EF4-FFF2-40B4-BE49-F238E27FC236}">
                <a16:creationId xmlns:a16="http://schemas.microsoft.com/office/drawing/2014/main" id="{A1D28887-5074-CCEC-4C96-1BD54FF187B4}"/>
              </a:ext>
            </a:extLst>
          </p:cNvPr>
          <p:cNvSpPr>
            <a:spLocks noGrp="1"/>
          </p:cNvSpPr>
          <p:nvPr>
            <p:ph sz="quarter" idx="4"/>
          </p:nvPr>
        </p:nvSpPr>
        <p:spPr/>
        <p:txBody>
          <a:bodyPr>
            <a:normAutofit/>
          </a:bodyPr>
          <a:lstStyle/>
          <a:p>
            <a:pPr marL="0" indent="0">
              <a:buNone/>
            </a:pPr>
            <a:r>
              <a:rPr lang="fr-BE" dirty="0"/>
              <a:t>    </a:t>
            </a:r>
          </a:p>
        </p:txBody>
      </p:sp>
    </p:spTree>
    <p:extLst>
      <p:ext uri="{BB962C8B-B14F-4D97-AF65-F5344CB8AC3E}">
        <p14:creationId xmlns:p14="http://schemas.microsoft.com/office/powerpoint/2010/main" val="1876115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r>
              <a:rPr lang="fr-BE" dirty="0"/>
              <a:t>But de cet exposé</a:t>
            </a:r>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12" name="Espace réservé du contenu 11">
            <a:extLst>
              <a:ext uri="{FF2B5EF4-FFF2-40B4-BE49-F238E27FC236}">
                <a16:creationId xmlns:a16="http://schemas.microsoft.com/office/drawing/2014/main" id="{A6F05CCE-0F22-953D-60E9-690DAA1903BC}"/>
              </a:ext>
            </a:extLst>
          </p:cNvPr>
          <p:cNvPicPr>
            <a:picLocks noGrp="1" noChangeAspect="1"/>
          </p:cNvPicPr>
          <p:nvPr>
            <p:ph sz="quarter" idx="4"/>
          </p:nvPr>
        </p:nvPicPr>
        <p:blipFill>
          <a:blip r:embed="rId3"/>
          <a:stretch>
            <a:fillRect/>
          </a:stretch>
        </p:blipFill>
        <p:spPr>
          <a:xfrm>
            <a:off x="4894385" y="-660102"/>
            <a:ext cx="6740769" cy="8057364"/>
          </a:xfrm>
        </p:spPr>
      </p:pic>
    </p:spTree>
    <p:extLst>
      <p:ext uri="{BB962C8B-B14F-4D97-AF65-F5344CB8AC3E}">
        <p14:creationId xmlns:p14="http://schemas.microsoft.com/office/powerpoint/2010/main" val="38287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12" name="Espace réservé du contenu 11">
            <a:extLst>
              <a:ext uri="{FF2B5EF4-FFF2-40B4-BE49-F238E27FC236}">
                <a16:creationId xmlns:a16="http://schemas.microsoft.com/office/drawing/2014/main" id="{A6F05CCE-0F22-953D-60E9-690DAA1903BC}"/>
              </a:ext>
            </a:extLst>
          </p:cNvPr>
          <p:cNvPicPr>
            <a:picLocks noGrp="1" noChangeAspect="1"/>
          </p:cNvPicPr>
          <p:nvPr>
            <p:ph sz="quarter" idx="4"/>
          </p:nvPr>
        </p:nvPicPr>
        <p:blipFill>
          <a:blip r:embed="rId3"/>
          <a:stretch>
            <a:fillRect/>
          </a:stretch>
        </p:blipFill>
        <p:spPr>
          <a:xfrm>
            <a:off x="3768968" y="-4319954"/>
            <a:ext cx="8341947" cy="11177954"/>
          </a:xfrm>
        </p:spPr>
      </p:pic>
    </p:spTree>
    <p:extLst>
      <p:ext uri="{BB962C8B-B14F-4D97-AF65-F5344CB8AC3E}">
        <p14:creationId xmlns:p14="http://schemas.microsoft.com/office/powerpoint/2010/main" val="197611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5" name="Espace réservé du contenu 4">
            <a:extLst>
              <a:ext uri="{FF2B5EF4-FFF2-40B4-BE49-F238E27FC236}">
                <a16:creationId xmlns:a16="http://schemas.microsoft.com/office/drawing/2014/main" id="{8CE86F08-2B7D-2712-8C0E-DBEB630FD792}"/>
              </a:ext>
            </a:extLst>
          </p:cNvPr>
          <p:cNvPicPr>
            <a:picLocks noGrp="1" noChangeAspect="1"/>
          </p:cNvPicPr>
          <p:nvPr>
            <p:ph sz="quarter" idx="4"/>
          </p:nvPr>
        </p:nvPicPr>
        <p:blipFill>
          <a:blip r:embed="rId3"/>
          <a:stretch>
            <a:fillRect/>
          </a:stretch>
        </p:blipFill>
        <p:spPr>
          <a:xfrm>
            <a:off x="3266982" y="-194169"/>
            <a:ext cx="9818703" cy="7519889"/>
          </a:xfrm>
        </p:spPr>
      </p:pic>
    </p:spTree>
    <p:extLst>
      <p:ext uri="{BB962C8B-B14F-4D97-AF65-F5344CB8AC3E}">
        <p14:creationId xmlns:p14="http://schemas.microsoft.com/office/powerpoint/2010/main" val="561041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10" name="Espace réservé du contenu 9">
            <a:extLst>
              <a:ext uri="{FF2B5EF4-FFF2-40B4-BE49-F238E27FC236}">
                <a16:creationId xmlns:a16="http://schemas.microsoft.com/office/drawing/2014/main" id="{9BB6EFCC-E57B-98E0-68F0-E9B54B2E8F2C}"/>
              </a:ext>
            </a:extLst>
          </p:cNvPr>
          <p:cNvPicPr>
            <a:picLocks noGrp="1" noChangeAspect="1"/>
          </p:cNvPicPr>
          <p:nvPr>
            <p:ph sz="quarter" idx="4"/>
          </p:nvPr>
        </p:nvPicPr>
        <p:blipFill>
          <a:blip r:embed="rId3"/>
          <a:stretch>
            <a:fillRect/>
          </a:stretch>
        </p:blipFill>
        <p:spPr>
          <a:xfrm>
            <a:off x="7599285" y="2840357"/>
            <a:ext cx="2588099" cy="3349305"/>
          </a:xfrm>
        </p:spPr>
      </p:pic>
    </p:spTree>
    <p:extLst>
      <p:ext uri="{BB962C8B-B14F-4D97-AF65-F5344CB8AC3E}">
        <p14:creationId xmlns:p14="http://schemas.microsoft.com/office/powerpoint/2010/main" val="58351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58EB417-4001-2563-37AF-2894626543CD}"/>
              </a:ext>
            </a:extLst>
          </p:cNvPr>
          <p:cNvSpPr>
            <a:spLocks noGrp="1"/>
          </p:cNvSpPr>
          <p:nvPr>
            <p:ph type="title"/>
          </p:nvPr>
        </p:nvSpPr>
        <p:spPr/>
        <p:txBody>
          <a:bodyPr/>
          <a:lstStyle/>
          <a:p>
            <a:endParaRPr lang="fr-BE" dirty="0"/>
          </a:p>
        </p:txBody>
      </p:sp>
      <p:sp>
        <p:nvSpPr>
          <p:cNvPr id="8" name="Espace réservé du texte 7">
            <a:extLst>
              <a:ext uri="{FF2B5EF4-FFF2-40B4-BE49-F238E27FC236}">
                <a16:creationId xmlns:a16="http://schemas.microsoft.com/office/drawing/2014/main" id="{EE5554A7-7BD4-9265-298F-CBF5C5084167}"/>
              </a:ext>
            </a:extLst>
          </p:cNvPr>
          <p:cNvSpPr>
            <a:spLocks noGrp="1"/>
          </p:cNvSpPr>
          <p:nvPr>
            <p:ph type="body" idx="1"/>
          </p:nvPr>
        </p:nvSpPr>
        <p:spPr/>
        <p:txBody>
          <a:bodyPr/>
          <a:lstStyle/>
          <a:p>
            <a:r>
              <a:rPr lang="fr-BE" dirty="0"/>
              <a:t>Courriers INAMI</a:t>
            </a:r>
          </a:p>
        </p:txBody>
      </p:sp>
      <p:pic>
        <p:nvPicPr>
          <p:cNvPr id="6" name="Espace réservé du contenu 5" descr="Une image contenant Police, logo, texte, Graphique&#10;&#10;Description générée automatiquement">
            <a:extLst>
              <a:ext uri="{FF2B5EF4-FFF2-40B4-BE49-F238E27FC236}">
                <a16:creationId xmlns:a16="http://schemas.microsoft.com/office/drawing/2014/main" id="{2D2A4EFF-90D3-991B-2ABF-AB5EF8D281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813" y="4999892"/>
            <a:ext cx="3999522" cy="1858108"/>
          </a:xfrm>
        </p:spPr>
      </p:pic>
      <p:sp>
        <p:nvSpPr>
          <p:cNvPr id="9" name="Espace réservé du texte 8">
            <a:extLst>
              <a:ext uri="{FF2B5EF4-FFF2-40B4-BE49-F238E27FC236}">
                <a16:creationId xmlns:a16="http://schemas.microsoft.com/office/drawing/2014/main" id="{D19056D9-6937-3DE4-DB1E-0FDC75815BDA}"/>
              </a:ext>
            </a:extLst>
          </p:cNvPr>
          <p:cNvSpPr>
            <a:spLocks noGrp="1"/>
          </p:cNvSpPr>
          <p:nvPr>
            <p:ph type="body" sz="quarter" idx="3"/>
          </p:nvPr>
        </p:nvSpPr>
        <p:spPr/>
        <p:txBody>
          <a:bodyPr/>
          <a:lstStyle/>
          <a:p>
            <a:endParaRPr lang="fr-BE"/>
          </a:p>
        </p:txBody>
      </p:sp>
      <p:pic>
        <p:nvPicPr>
          <p:cNvPr id="10" name="Espace réservé du contenu 9">
            <a:extLst>
              <a:ext uri="{FF2B5EF4-FFF2-40B4-BE49-F238E27FC236}">
                <a16:creationId xmlns:a16="http://schemas.microsoft.com/office/drawing/2014/main" id="{9BB6EFCC-E57B-98E0-68F0-E9B54B2E8F2C}"/>
              </a:ext>
            </a:extLst>
          </p:cNvPr>
          <p:cNvPicPr>
            <a:picLocks noGrp="1" noChangeAspect="1"/>
          </p:cNvPicPr>
          <p:nvPr>
            <p:ph sz="quarter" idx="4"/>
          </p:nvPr>
        </p:nvPicPr>
        <p:blipFill>
          <a:blip r:embed="rId3"/>
          <a:stretch>
            <a:fillRect/>
          </a:stretch>
        </p:blipFill>
        <p:spPr>
          <a:xfrm>
            <a:off x="3610709" y="-4518734"/>
            <a:ext cx="9057726" cy="12757211"/>
          </a:xfrm>
        </p:spPr>
      </p:pic>
    </p:spTree>
    <p:extLst>
      <p:ext uri="{BB962C8B-B14F-4D97-AF65-F5344CB8AC3E}">
        <p14:creationId xmlns:p14="http://schemas.microsoft.com/office/powerpoint/2010/main" val="192614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2470</TotalTime>
  <Words>1109</Words>
  <Application>Microsoft Office PowerPoint</Application>
  <PresentationFormat>Grand écran</PresentationFormat>
  <Paragraphs>235</Paragraphs>
  <Slides>48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48</vt:i4>
      </vt:variant>
    </vt:vector>
  </HeadingPairs>
  <TitlesOfParts>
    <vt:vector size="52" baseType="lpstr">
      <vt:lpstr>Arial</vt:lpstr>
      <vt:lpstr>Calibri</vt:lpstr>
      <vt:lpstr>Calibri Light</vt:lpstr>
      <vt:lpstr>Thème Office</vt:lpstr>
      <vt:lpstr>SOIREE -RENCONTRE</vt:lpstr>
      <vt:lpstr>SOIREE -RENCONTRE</vt:lpstr>
      <vt:lpstr>SOIREE -RENCONTRE</vt:lpstr>
      <vt:lpstr>But de cet exposé</vt:lpstr>
      <vt:lpstr>But de cet exposé</vt:lpstr>
      <vt:lpstr>Présentation PowerPoint</vt:lpstr>
      <vt:lpstr>Présentation PowerPoint</vt:lpstr>
      <vt:lpstr>Présentation PowerPoint</vt:lpstr>
      <vt:lpstr>Présentation PowerPoint</vt:lpstr>
      <vt:lpstr>Présentation PowerPoint</vt:lpstr>
      <vt:lpstr>Présentation PowerPoint</vt:lpstr>
      <vt:lpstr>But de cet exposé</vt:lpstr>
      <vt:lpstr>But de cet exposé</vt:lpstr>
      <vt:lpstr>  Nuancer l’attitude thérapeutique  acquise  </vt:lpstr>
      <vt:lpstr>Littérature </vt:lpstr>
      <vt:lpstr>Littérature </vt:lpstr>
      <vt:lpstr>Présentation PowerPoint</vt:lpstr>
      <vt:lpstr>Présentation PowerPoint</vt:lpstr>
      <vt:lpstr>Littérature </vt:lpstr>
      <vt:lpstr>Littérature </vt:lpstr>
      <vt:lpstr>Littérature </vt:lpstr>
      <vt:lpstr>Littérature </vt:lpstr>
      <vt:lpstr>Littérature </vt:lpstr>
      <vt:lpstr>Littérature </vt:lpstr>
      <vt:lpstr>CLINIQUE         50 ANS et plus      </vt:lpstr>
      <vt:lpstr>CLINIQUE     </vt:lpstr>
      <vt:lpstr>CLINIQUE         50 ANS et plus      </vt:lpstr>
      <vt:lpstr>INDICATION PTG (genou.com)</vt:lpstr>
      <vt:lpstr>Présentation PowerPoint</vt:lpstr>
      <vt:lpstr>INDICATION PTG</vt:lpstr>
      <vt:lpstr>Examen clinique</vt:lpstr>
      <vt:lpstr>Imagerie</vt:lpstr>
      <vt:lpstr>Imagerie</vt:lpstr>
      <vt:lpstr>Imagerie</vt:lpstr>
      <vt:lpstr>Imagerie</vt:lpstr>
      <vt:lpstr>Indication thérapeutique </vt:lpstr>
      <vt:lpstr>Indication thérapeutique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75 ANS       </vt:lpstr>
      <vt:lpstr>La chirurgie (comme les armes à feu) doit être utilisée uniquement  lorsqu’il n’y a pas d’autre solution non invasive  pour améliorer la qualité de vie du patient et son devenir de manière avérée et consentie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SOIREE -RENCONTRE</dc:title>
  <dc:creator>sed sed</dc:creator>
  <cp:lastModifiedBy>sed sed</cp:lastModifiedBy>
  <cp:revision>3</cp:revision>
  <dcterms:created xsi:type="dcterms:W3CDTF">2023-11-02T14:21:12Z</dcterms:created>
  <dcterms:modified xsi:type="dcterms:W3CDTF">2023-11-09T08:37:04Z</dcterms:modified>
</cp:coreProperties>
</file>